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35ba987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35ba987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35ba9870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35ba9870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360adee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360adee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60adee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360adee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60adee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360adee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360adee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360adee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360adeec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360adeec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360adeec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360adeec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360adeec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360adeec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360adeec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360adee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360adeec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360adeec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35ba987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35ba987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3731a9b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3731a9b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3731a9b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3731a9b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3731a9b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3731a9b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3731a9b1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3731a9b1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3731a9b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3731a9b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3731a9b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3731a9b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3731a9b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3731a9b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3731a9b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3731a9b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42880ef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42880ef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360adee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360adee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35ba987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35ba987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360adee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360adee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862ea5f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862ea5f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35ba987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35ba987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35ba9870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35ba9870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35ba9870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35ba9870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35ba9870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35ba9870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5ba9870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35ba9870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35ba987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35ba987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2390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2"/>
                </a:solidFill>
              </a:rPr>
              <a:t>Stationing Guards in a </a:t>
            </a:r>
            <a:endParaRPr b="1" sz="3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2"/>
                </a:solidFill>
              </a:rPr>
              <a:t>Rectilinear Art Galleries</a:t>
            </a:r>
            <a:endParaRPr b="1" sz="3500">
              <a:solidFill>
                <a:schemeClr val="dk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150" y="1677675"/>
            <a:ext cx="2117074" cy="30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0" y="1927800"/>
            <a:ext cx="2949750" cy="25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875" y="2100019"/>
            <a:ext cx="2117075" cy="224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0" y="889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Algoritmo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0" y="628350"/>
            <a:ext cx="9144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Descripción general</a:t>
            </a:r>
            <a:endParaRPr sz="1200">
              <a:solidFill>
                <a:schemeClr val="dk2"/>
              </a:solidFill>
            </a:endParaRPr>
          </a:p>
          <a:p>
            <a:pPr indent="-101600" lvl="0" marL="0" marR="5094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419" sz="1600">
                <a:solidFill>
                  <a:schemeClr val="dk2"/>
                </a:solidFill>
              </a:rPr>
              <a:t>El </a:t>
            </a:r>
            <a:r>
              <a:rPr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es </a:t>
            </a:r>
            <a:r>
              <a:rPr b="1" lang="es-419" sz="1600">
                <a:solidFill>
                  <a:schemeClr val="dk2"/>
                </a:solidFill>
              </a:rPr>
              <a:t>preprocesado</a:t>
            </a:r>
            <a:r>
              <a:rPr lang="es-419" sz="1600">
                <a:solidFill>
                  <a:schemeClr val="dk2"/>
                </a:solidFill>
              </a:rPr>
              <a:t> para detectar </a:t>
            </a:r>
            <a:r>
              <a:rPr b="1" lang="es-419" sz="1600">
                <a:solidFill>
                  <a:schemeClr val="dk2"/>
                </a:solidFill>
              </a:rPr>
              <a:t>cortes horizontales impares</a:t>
            </a:r>
            <a:endParaRPr b="1" sz="1600">
              <a:solidFill>
                <a:schemeClr val="dk2"/>
              </a:solidFill>
            </a:endParaRPr>
          </a:p>
          <a:p>
            <a:pPr indent="-101600" lvl="0" marL="0" marR="5094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419" sz="1600">
                <a:solidFill>
                  <a:schemeClr val="dk2"/>
                </a:solidFill>
              </a:rPr>
              <a:t>El </a:t>
            </a:r>
            <a:r>
              <a:rPr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es </a:t>
            </a:r>
            <a:r>
              <a:rPr b="1" lang="es-419" sz="1600">
                <a:solidFill>
                  <a:schemeClr val="dk2"/>
                </a:solidFill>
              </a:rPr>
              <a:t>partido</a:t>
            </a:r>
            <a:r>
              <a:rPr lang="es-419" sz="1600">
                <a:solidFill>
                  <a:schemeClr val="dk2"/>
                </a:solidFill>
              </a:rPr>
              <a:t> en cada </a:t>
            </a:r>
            <a:r>
              <a:rPr b="1" lang="es-419" sz="1600">
                <a:solidFill>
                  <a:schemeClr val="dk2"/>
                </a:solidFill>
              </a:rPr>
              <a:t>corte horizontal impar</a:t>
            </a:r>
            <a:endParaRPr b="1" sz="1600">
              <a:solidFill>
                <a:schemeClr val="dk2"/>
              </a:solidFill>
            </a:endParaRPr>
          </a:p>
          <a:p>
            <a:pPr indent="-101600" lvl="0" marL="0" marR="5094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419" sz="1600">
                <a:solidFill>
                  <a:schemeClr val="dk2"/>
                </a:solidFill>
              </a:rPr>
              <a:t>Los </a:t>
            </a:r>
            <a:r>
              <a:rPr b="1" lang="es-419" sz="1600">
                <a:solidFill>
                  <a:schemeClr val="dk2"/>
                </a:solidFill>
              </a:rPr>
              <a:t>guardias</a:t>
            </a:r>
            <a:r>
              <a:rPr lang="es-419" sz="1600">
                <a:solidFill>
                  <a:schemeClr val="dk2"/>
                </a:solidFill>
              </a:rPr>
              <a:t> son puestos en las </a:t>
            </a:r>
            <a:r>
              <a:rPr b="1" lang="es-419" sz="1600">
                <a:solidFill>
                  <a:schemeClr val="dk2"/>
                </a:solidFill>
              </a:rPr>
              <a:t>piezas resultantes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Cosas a notar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Algorítmicamente</a:t>
            </a:r>
            <a:r>
              <a:rPr lang="es-419" sz="1600">
                <a:solidFill>
                  <a:schemeClr val="dk2"/>
                </a:solidFill>
              </a:rPr>
              <a:t> es </a:t>
            </a:r>
            <a:r>
              <a:rPr b="1" lang="es-419" sz="1600">
                <a:solidFill>
                  <a:schemeClr val="dk2"/>
                </a:solidFill>
              </a:rPr>
              <a:t>más </a:t>
            </a:r>
            <a:r>
              <a:rPr b="1" lang="es-419" sz="1600">
                <a:solidFill>
                  <a:schemeClr val="dk2"/>
                </a:solidFill>
              </a:rPr>
              <a:t>fácil</a:t>
            </a:r>
            <a:r>
              <a:rPr lang="es-419" sz="1600">
                <a:solidFill>
                  <a:schemeClr val="dk2"/>
                </a:solidFill>
              </a:rPr>
              <a:t> hacer un </a:t>
            </a:r>
            <a:r>
              <a:rPr b="1" lang="es-419" sz="1600">
                <a:solidFill>
                  <a:schemeClr val="dk2"/>
                </a:solidFill>
              </a:rPr>
              <a:t>corte impar</a:t>
            </a:r>
            <a:r>
              <a:rPr lang="es-419" sz="1600">
                <a:solidFill>
                  <a:schemeClr val="dk2"/>
                </a:solidFill>
              </a:rPr>
              <a:t> a un </a:t>
            </a:r>
            <a:r>
              <a:rPr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con una </a:t>
            </a:r>
            <a:r>
              <a:rPr b="1" lang="es-419" sz="1600">
                <a:solidFill>
                  <a:schemeClr val="dk2"/>
                </a:solidFill>
              </a:rPr>
              <a:t>cantidad impar de </a:t>
            </a:r>
            <a:r>
              <a:rPr b="1" lang="es-419" sz="1600">
                <a:solidFill>
                  <a:schemeClr val="dk2"/>
                </a:solidFill>
              </a:rPr>
              <a:t>vértices</a:t>
            </a:r>
            <a:r>
              <a:rPr b="1" lang="es-419" sz="1600">
                <a:solidFill>
                  <a:schemeClr val="dk2"/>
                </a:solidFill>
              </a:rPr>
              <a:t> reflex</a:t>
            </a:r>
            <a:r>
              <a:rPr lang="es-419" sz="1600">
                <a:solidFill>
                  <a:schemeClr val="dk2"/>
                </a:solidFill>
              </a:rPr>
              <a:t> que a uno con una </a:t>
            </a:r>
            <a:r>
              <a:rPr b="1" lang="es-419" sz="1600">
                <a:solidFill>
                  <a:schemeClr val="dk2"/>
                </a:solidFill>
              </a:rPr>
              <a:t>cantidad par</a:t>
            </a:r>
            <a:r>
              <a:rPr lang="es-419" sz="1600">
                <a:solidFill>
                  <a:schemeClr val="dk2"/>
                </a:solidFill>
              </a:rPr>
              <a:t>, ya que no se necesita actualizar </a:t>
            </a:r>
            <a:r>
              <a:rPr lang="es-419" sz="1600">
                <a:solidFill>
                  <a:schemeClr val="dk2"/>
                </a:solidFill>
              </a:rPr>
              <a:t>cálculos</a:t>
            </a:r>
            <a:r>
              <a:rPr lang="es-419" sz="1600">
                <a:solidFill>
                  <a:schemeClr val="dk2"/>
                </a:solidFill>
              </a:rPr>
              <a:t> realizados durante el preproceso y por eso se </a:t>
            </a:r>
            <a:r>
              <a:rPr b="1" lang="es-419" sz="1600">
                <a:solidFill>
                  <a:schemeClr val="dk2"/>
                </a:solidFill>
              </a:rPr>
              <a:t>agrega un </a:t>
            </a:r>
            <a:r>
              <a:rPr b="1" lang="es-419" sz="1600">
                <a:solidFill>
                  <a:schemeClr val="dk2"/>
                </a:solidFill>
              </a:rPr>
              <a:t>vértice</a:t>
            </a:r>
            <a:r>
              <a:rPr b="1" lang="es-419" sz="1600">
                <a:solidFill>
                  <a:schemeClr val="dk2"/>
                </a:solidFill>
              </a:rPr>
              <a:t> reflex extra</a:t>
            </a:r>
            <a:r>
              <a:rPr lang="es-419" sz="1600">
                <a:solidFill>
                  <a:schemeClr val="dk2"/>
                </a:solidFill>
              </a:rPr>
              <a:t> si la cantidad </a:t>
            </a:r>
            <a:r>
              <a:rPr lang="es-419" sz="1600">
                <a:solidFill>
                  <a:schemeClr val="dk2"/>
                </a:solidFill>
              </a:rPr>
              <a:t>del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a procesa es </a:t>
            </a:r>
            <a:r>
              <a:rPr b="1" lang="es-419" sz="1600">
                <a:solidFill>
                  <a:schemeClr val="dk2"/>
                </a:solidFill>
              </a:rPr>
              <a:t>par</a:t>
            </a:r>
            <a:r>
              <a:rPr lang="es-419" sz="1600">
                <a:solidFill>
                  <a:schemeClr val="dk2"/>
                </a:solidFill>
              </a:rPr>
              <a:t>, notemos que este </a:t>
            </a:r>
            <a:r>
              <a:rPr lang="es-419" sz="1600">
                <a:solidFill>
                  <a:schemeClr val="dk2"/>
                </a:solidFill>
              </a:rPr>
              <a:t>vértice</a:t>
            </a:r>
            <a:r>
              <a:rPr lang="es-419" sz="1600">
                <a:solidFill>
                  <a:schemeClr val="dk2"/>
                </a:solidFill>
              </a:rPr>
              <a:t> extra no </a:t>
            </a:r>
            <a:r>
              <a:rPr lang="es-419" sz="1600">
                <a:solidFill>
                  <a:schemeClr val="dk2"/>
                </a:solidFill>
              </a:rPr>
              <a:t>afectará</a:t>
            </a:r>
            <a:r>
              <a:rPr lang="es-419" sz="1600">
                <a:solidFill>
                  <a:schemeClr val="dk2"/>
                </a:solidFill>
              </a:rPr>
              <a:t> la cantidad de guardias</a:t>
            </a:r>
            <a:r>
              <a:rPr lang="es-419" sz="1600">
                <a:solidFill>
                  <a:schemeClr val="dk2"/>
                </a:solidFill>
              </a:rPr>
              <a:t>,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 ya que </a:t>
            </a:r>
            <a:r>
              <a:rPr b="1" lang="es-419" sz="1600">
                <a:solidFill>
                  <a:schemeClr val="dk2"/>
                </a:solidFill>
              </a:rPr>
              <a:t>⌊(r + 1)/2⌋ + 1 = ⌊r/2⌋ + 1</a:t>
            </a:r>
            <a:r>
              <a:rPr lang="es-419" sz="1600">
                <a:solidFill>
                  <a:schemeClr val="dk2"/>
                </a:solidFill>
              </a:rPr>
              <a:t> si </a:t>
            </a:r>
            <a:r>
              <a:rPr b="1" lang="es-419" sz="1600">
                <a:solidFill>
                  <a:schemeClr val="dk2"/>
                </a:solidFill>
              </a:rPr>
              <a:t>r</a:t>
            </a:r>
            <a:r>
              <a:rPr lang="es-419" sz="1600">
                <a:solidFill>
                  <a:schemeClr val="dk2"/>
                </a:solidFill>
              </a:rPr>
              <a:t> es </a:t>
            </a:r>
            <a:r>
              <a:rPr b="1" lang="es-419" sz="1600">
                <a:solidFill>
                  <a:schemeClr val="dk2"/>
                </a:solidFill>
              </a:rPr>
              <a:t>par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Cuando todos los </a:t>
            </a:r>
            <a:r>
              <a:rPr b="1" lang="es-419" sz="1600">
                <a:solidFill>
                  <a:schemeClr val="dk2"/>
                </a:solidFill>
              </a:rPr>
              <a:t>cortes impares horizontales</a:t>
            </a:r>
            <a:r>
              <a:rPr lang="es-419" sz="1600">
                <a:solidFill>
                  <a:schemeClr val="dk2"/>
                </a:solidFill>
              </a:rPr>
              <a:t> fueron hechos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(solo quedan </a:t>
            </a:r>
            <a:r>
              <a:rPr b="1" lang="es-419" sz="1600">
                <a:solidFill>
                  <a:schemeClr val="dk2"/>
                </a:solidFill>
              </a:rPr>
              <a:t>cortes impares verticales</a:t>
            </a:r>
            <a:r>
              <a:rPr lang="es-419" sz="1600">
                <a:solidFill>
                  <a:schemeClr val="dk2"/>
                </a:solidFill>
              </a:rPr>
              <a:t>) tendremos que las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piezas resultantes tendrán una </a:t>
            </a:r>
            <a:r>
              <a:rPr b="1" lang="es-419" sz="1600">
                <a:solidFill>
                  <a:schemeClr val="dk2"/>
                </a:solidFill>
              </a:rPr>
              <a:t>forma específica</a:t>
            </a:r>
            <a:r>
              <a:rPr lang="es-419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la cual facilita poner a los guardias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6954" l="60521" r="0" t="5349"/>
          <a:stretch/>
        </p:blipFill>
        <p:spPr>
          <a:xfrm>
            <a:off x="7609300" y="3178525"/>
            <a:ext cx="1223424" cy="18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81" y="3178525"/>
            <a:ext cx="1411868" cy="18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1: Agregar un </a:t>
            </a:r>
            <a:r>
              <a:rPr b="1" lang="es-419" sz="2400">
                <a:solidFill>
                  <a:schemeClr val="dk2"/>
                </a:solidFill>
              </a:rPr>
              <a:t>vértice</a:t>
            </a:r>
            <a:r>
              <a:rPr b="1" lang="es-419" sz="2400">
                <a:solidFill>
                  <a:schemeClr val="dk2"/>
                </a:solidFill>
              </a:rPr>
              <a:t> reflex extra O(n)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0" y="628350"/>
            <a:ext cx="9144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Esta paso solo se realiza si la cantidad de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reflex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r</a:t>
            </a:r>
            <a:r>
              <a:rPr lang="es-419">
                <a:solidFill>
                  <a:schemeClr val="dk2"/>
                </a:solidFill>
              </a:rPr>
              <a:t> del </a:t>
            </a:r>
            <a:r>
              <a:rPr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es </a:t>
            </a:r>
            <a:r>
              <a:rPr b="1" lang="es-419">
                <a:solidFill>
                  <a:schemeClr val="dk2"/>
                </a:solidFill>
              </a:rPr>
              <a:t>par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Se elige un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convex v</a:t>
            </a:r>
            <a:r>
              <a:rPr lang="es-419">
                <a:solidFill>
                  <a:schemeClr val="dk2"/>
                </a:solidFill>
              </a:rPr>
              <a:t> cualquiera, </a:t>
            </a:r>
            <a:r>
              <a:rPr b="1" lang="es-419">
                <a:solidFill>
                  <a:schemeClr val="dk2"/>
                </a:solidFill>
              </a:rPr>
              <a:t>v = (x,y)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Luego se comparan las coordenadas de v con las de los </a:t>
            </a:r>
            <a:r>
              <a:rPr lang="es-419">
                <a:solidFill>
                  <a:schemeClr val="dk2"/>
                </a:solidFill>
              </a:rPr>
              <a:t>demás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lang="es-419">
                <a:solidFill>
                  <a:schemeClr val="dk2"/>
                </a:solidFill>
              </a:rPr>
              <a:t>vértices</a:t>
            </a:r>
            <a:r>
              <a:rPr lang="es-419">
                <a:solidFill>
                  <a:schemeClr val="dk2"/>
                </a:solidFill>
              </a:rPr>
              <a:t> para encontrar la </a:t>
            </a:r>
            <a:r>
              <a:rPr b="1" lang="es-419">
                <a:solidFill>
                  <a:schemeClr val="dk2"/>
                </a:solidFill>
              </a:rPr>
              <a:t>menor </a:t>
            </a:r>
            <a:r>
              <a:rPr b="1" lang="es-419">
                <a:solidFill>
                  <a:schemeClr val="dk2"/>
                </a:solidFill>
              </a:rPr>
              <a:t>separación</a:t>
            </a:r>
            <a:r>
              <a:rPr lang="es-419">
                <a:solidFill>
                  <a:schemeClr val="dk2"/>
                </a:solidFill>
              </a:rPr>
              <a:t> (mayor/diferente a cero) </a:t>
            </a:r>
            <a:r>
              <a:rPr b="1" lang="es-419">
                <a:solidFill>
                  <a:schemeClr val="dk2"/>
                </a:solidFill>
              </a:rPr>
              <a:t>horizontal y vertical</a:t>
            </a:r>
            <a:r>
              <a:rPr lang="es-419">
                <a:solidFill>
                  <a:schemeClr val="dk2"/>
                </a:solidFill>
              </a:rPr>
              <a:t>, </a:t>
            </a:r>
            <a:r>
              <a:rPr b="1" lang="es-419">
                <a:solidFill>
                  <a:schemeClr val="dk2"/>
                </a:solidFill>
              </a:rPr>
              <a:t>🛆x y </a:t>
            </a:r>
            <a:r>
              <a:rPr b="1" lang="es-419">
                <a:solidFill>
                  <a:schemeClr val="dk2"/>
                </a:solidFill>
              </a:rPr>
              <a:t>🛆y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Después se </a:t>
            </a:r>
            <a:r>
              <a:rPr b="1" lang="es-419">
                <a:solidFill>
                  <a:schemeClr val="dk2"/>
                </a:solidFill>
              </a:rPr>
              <a:t>borra</a:t>
            </a:r>
            <a:r>
              <a:rPr lang="es-419">
                <a:solidFill>
                  <a:schemeClr val="dk2"/>
                </a:solidFill>
              </a:rPr>
              <a:t> al </a:t>
            </a:r>
            <a:r>
              <a:rPr b="1" lang="es-419">
                <a:solidFill>
                  <a:schemeClr val="dk2"/>
                </a:solidFill>
              </a:rPr>
              <a:t>vértice v</a:t>
            </a:r>
            <a:r>
              <a:rPr lang="es-419">
                <a:solidFill>
                  <a:schemeClr val="dk2"/>
                </a:solidFill>
              </a:rPr>
              <a:t> y se </a:t>
            </a:r>
            <a:r>
              <a:rPr b="1" lang="es-419">
                <a:solidFill>
                  <a:schemeClr val="dk2"/>
                </a:solidFill>
              </a:rPr>
              <a:t>agregan tres vértices</a:t>
            </a:r>
            <a:r>
              <a:rPr lang="es-419">
                <a:solidFill>
                  <a:schemeClr val="dk2"/>
                </a:solidFill>
              </a:rPr>
              <a:t> nuevos en las coordenadas </a:t>
            </a:r>
            <a:r>
              <a:rPr b="1" lang="es-419">
                <a:solidFill>
                  <a:schemeClr val="dk2"/>
                </a:solidFill>
              </a:rPr>
              <a:t>(x + 🛆x/2, y + 🛆y/2)</a:t>
            </a:r>
            <a:r>
              <a:rPr lang="es-419">
                <a:solidFill>
                  <a:schemeClr val="dk2"/>
                </a:solidFill>
              </a:rPr>
              <a:t>,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(x, y + 🛆y/2)</a:t>
            </a:r>
            <a:r>
              <a:rPr lang="es-419">
                <a:solidFill>
                  <a:schemeClr val="dk2"/>
                </a:solidFill>
              </a:rPr>
              <a:t> y </a:t>
            </a:r>
            <a:r>
              <a:rPr b="1" lang="es-419">
                <a:solidFill>
                  <a:schemeClr val="dk2"/>
                </a:solidFill>
              </a:rPr>
              <a:t>(x + 🛆x/2, y)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Notemos que ninguna arista puede cruzar el rectángulo formado por (x,y) y (x + 🛆x/2, y + 🛆y/2), ya que si esto pasara entonces 🛆x y 🛆x no serian los menores, por lo cual esta </a:t>
            </a:r>
            <a:r>
              <a:rPr b="1" lang="es-419">
                <a:solidFill>
                  <a:schemeClr val="dk2"/>
                </a:solidFill>
              </a:rPr>
              <a:t>modificación</a:t>
            </a:r>
            <a:r>
              <a:rPr lang="es-419">
                <a:solidFill>
                  <a:schemeClr val="dk2"/>
                </a:solidFill>
              </a:rPr>
              <a:t> al polígono </a:t>
            </a:r>
            <a:r>
              <a:rPr b="1" lang="es-419">
                <a:solidFill>
                  <a:schemeClr val="dk2"/>
                </a:solidFill>
              </a:rPr>
              <a:t>no afecta la simplicidad </a:t>
            </a:r>
            <a:r>
              <a:rPr lang="es-419">
                <a:solidFill>
                  <a:schemeClr val="dk2"/>
                </a:solidFill>
              </a:rPr>
              <a:t>del polígono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3020250"/>
            <a:ext cx="3727325" cy="19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824" y="3239125"/>
            <a:ext cx="1491925" cy="1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50" y="20100"/>
            <a:ext cx="3119798" cy="25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450" y="20088"/>
            <a:ext cx="3119800" cy="241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50" y="2571746"/>
            <a:ext cx="3119800" cy="241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998" y="2581533"/>
            <a:ext cx="3094549" cy="239951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242150" y="24512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694200" y="1463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469420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(4)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24215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(3)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325" y="3622500"/>
            <a:ext cx="3107700" cy="12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0" y="628350"/>
            <a:ext cx="9144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Se </a:t>
            </a:r>
            <a:r>
              <a:rPr b="1" lang="es-419">
                <a:solidFill>
                  <a:schemeClr val="dk2"/>
                </a:solidFill>
              </a:rPr>
              <a:t>ordenan los vertices</a:t>
            </a:r>
            <a:r>
              <a:rPr lang="es-419">
                <a:solidFill>
                  <a:schemeClr val="dk2"/>
                </a:solidFill>
              </a:rPr>
              <a:t> del poligono para realizar un </a:t>
            </a:r>
            <a:r>
              <a:rPr b="1" lang="es-419">
                <a:solidFill>
                  <a:schemeClr val="dk2"/>
                </a:solidFill>
              </a:rPr>
              <a:t>barrido de </a:t>
            </a:r>
            <a:r>
              <a:rPr b="1" lang="es-419">
                <a:solidFill>
                  <a:schemeClr val="dk2"/>
                </a:solidFill>
              </a:rPr>
              <a:t>línea</a:t>
            </a:r>
            <a:r>
              <a:rPr lang="es-419">
                <a:solidFill>
                  <a:schemeClr val="dk2"/>
                </a:solidFill>
              </a:rPr>
              <a:t> de </a:t>
            </a:r>
            <a:r>
              <a:rPr b="1" lang="es-419">
                <a:solidFill>
                  <a:schemeClr val="dk2"/>
                </a:solidFill>
              </a:rPr>
              <a:t>arriba hacia abajo</a:t>
            </a:r>
            <a:r>
              <a:rPr lang="es-419">
                <a:solidFill>
                  <a:schemeClr val="dk2"/>
                </a:solidFill>
              </a:rPr>
              <a:t>, donde los </a:t>
            </a:r>
            <a:r>
              <a:rPr b="1" lang="es-419">
                <a:solidFill>
                  <a:schemeClr val="dk2"/>
                </a:solidFill>
              </a:rPr>
              <a:t>eventos</a:t>
            </a:r>
            <a:r>
              <a:rPr lang="es-419">
                <a:solidFill>
                  <a:schemeClr val="dk2"/>
                </a:solidFill>
              </a:rPr>
              <a:t> son los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lang="es-419">
                <a:solidFill>
                  <a:schemeClr val="dk2"/>
                </a:solidFill>
              </a:rPr>
              <a:t> y la línea de barrido tendrá una estructura </a:t>
            </a:r>
            <a:r>
              <a:rPr b="1" lang="es-419">
                <a:solidFill>
                  <a:schemeClr val="dk2"/>
                </a:solidFill>
              </a:rPr>
              <a:t>S</a:t>
            </a:r>
            <a:r>
              <a:rPr lang="es-419">
                <a:solidFill>
                  <a:schemeClr val="dk2"/>
                </a:solidFill>
              </a:rPr>
              <a:t> donde guardaran las </a:t>
            </a:r>
            <a:r>
              <a:rPr b="1" lang="es-419">
                <a:solidFill>
                  <a:schemeClr val="dk2"/>
                </a:solidFill>
              </a:rPr>
              <a:t>aristas verticales que atraviesa</a:t>
            </a:r>
            <a:r>
              <a:rPr lang="es-419">
                <a:solidFill>
                  <a:schemeClr val="dk2"/>
                </a:solidFill>
              </a:rPr>
              <a:t> (notemos que las aristas las podemos guardar como su vértice de inicio y fin), </a:t>
            </a:r>
            <a:r>
              <a:rPr b="1" lang="es-419">
                <a:solidFill>
                  <a:schemeClr val="dk2"/>
                </a:solidFill>
              </a:rPr>
              <a:t>ordenadas</a:t>
            </a:r>
            <a:r>
              <a:rPr lang="es-419">
                <a:solidFill>
                  <a:schemeClr val="dk2"/>
                </a:solidFill>
              </a:rPr>
              <a:t> de izquierda a derecha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Cuando la </a:t>
            </a:r>
            <a:r>
              <a:rPr lang="es-419">
                <a:solidFill>
                  <a:schemeClr val="dk2"/>
                </a:solidFill>
              </a:rPr>
              <a:t>línea</a:t>
            </a:r>
            <a:r>
              <a:rPr lang="es-419">
                <a:solidFill>
                  <a:schemeClr val="dk2"/>
                </a:solidFill>
              </a:rPr>
              <a:t> de barrido se encuentra con un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cualquiera</a:t>
            </a:r>
            <a:r>
              <a:rPr lang="es-419">
                <a:solidFill>
                  <a:schemeClr val="dk2"/>
                </a:solidFill>
              </a:rPr>
              <a:t> vamos a </a:t>
            </a:r>
            <a:r>
              <a:rPr b="1" lang="es-419">
                <a:solidFill>
                  <a:schemeClr val="dk2"/>
                </a:solidFill>
              </a:rPr>
              <a:t>actualizar S</a:t>
            </a:r>
            <a:r>
              <a:rPr lang="es-419">
                <a:solidFill>
                  <a:schemeClr val="dk2"/>
                </a:solidFill>
              </a:rPr>
              <a:t> esto al </a:t>
            </a:r>
            <a:r>
              <a:rPr b="1" lang="es-419">
                <a:solidFill>
                  <a:schemeClr val="dk2"/>
                </a:solidFill>
              </a:rPr>
              <a:t>agregar o eliminar aristas</a:t>
            </a:r>
            <a:r>
              <a:rPr lang="es-419">
                <a:solidFill>
                  <a:schemeClr val="dk2"/>
                </a:solidFill>
              </a:rPr>
              <a:t> dependiendo si el </a:t>
            </a:r>
            <a:r>
              <a:rPr lang="es-419">
                <a:solidFill>
                  <a:schemeClr val="dk2"/>
                </a:solidFill>
              </a:rPr>
              <a:t>vértice</a:t>
            </a:r>
            <a:r>
              <a:rPr lang="es-419">
                <a:solidFill>
                  <a:schemeClr val="dk2"/>
                </a:solidFill>
              </a:rPr>
              <a:t> es de inicio o final, pero cual se encuentra un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reflex v</a:t>
            </a:r>
            <a:r>
              <a:rPr lang="es-419">
                <a:solidFill>
                  <a:schemeClr val="dk2"/>
                </a:solidFill>
              </a:rPr>
              <a:t> vamos hacer algo diferente, vamos a usar la </a:t>
            </a:r>
            <a:r>
              <a:rPr lang="es-419">
                <a:solidFill>
                  <a:schemeClr val="dk2"/>
                </a:solidFill>
              </a:rPr>
              <a:t>línea</a:t>
            </a:r>
            <a:r>
              <a:rPr lang="es-419">
                <a:solidFill>
                  <a:schemeClr val="dk2"/>
                </a:solidFill>
              </a:rPr>
              <a:t> de barrido y S para encontrar la </a:t>
            </a:r>
            <a:r>
              <a:rPr b="1" lang="es-419">
                <a:solidFill>
                  <a:schemeClr val="dk2"/>
                </a:solidFill>
              </a:rPr>
              <a:t>arista vertical</a:t>
            </a:r>
            <a:r>
              <a:rPr lang="es-419">
                <a:solidFill>
                  <a:schemeClr val="dk2"/>
                </a:solidFill>
              </a:rPr>
              <a:t> que </a:t>
            </a:r>
            <a:r>
              <a:rPr lang="es-419">
                <a:solidFill>
                  <a:schemeClr val="dk2"/>
                </a:solidFill>
              </a:rPr>
              <a:t>tocaría</a:t>
            </a:r>
            <a:r>
              <a:rPr lang="es-419">
                <a:solidFill>
                  <a:schemeClr val="dk2"/>
                </a:solidFill>
              </a:rPr>
              <a:t> el </a:t>
            </a:r>
            <a:r>
              <a:rPr b="1" lang="es-419">
                <a:solidFill>
                  <a:schemeClr val="dk2"/>
                </a:solidFill>
              </a:rPr>
              <a:t>corte horizontal de v</a:t>
            </a:r>
            <a:r>
              <a:rPr lang="es-419">
                <a:solidFill>
                  <a:schemeClr val="dk2"/>
                </a:solidFill>
              </a:rPr>
              <a:t>, obtenemos las </a:t>
            </a:r>
            <a:r>
              <a:rPr lang="es-419">
                <a:solidFill>
                  <a:schemeClr val="dk2"/>
                </a:solidFill>
              </a:rPr>
              <a:t>coordenadas</a:t>
            </a:r>
            <a:r>
              <a:rPr lang="es-419">
                <a:solidFill>
                  <a:schemeClr val="dk2"/>
                </a:solidFill>
              </a:rPr>
              <a:t> de un </a:t>
            </a:r>
            <a:r>
              <a:rPr b="1" lang="es-419">
                <a:solidFill>
                  <a:schemeClr val="dk2"/>
                </a:solidFill>
              </a:rPr>
              <a:t>nuevo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artificial</a:t>
            </a:r>
            <a:r>
              <a:rPr b="1" lang="es-419">
                <a:solidFill>
                  <a:schemeClr val="dk2"/>
                </a:solidFill>
              </a:rPr>
              <a:t> a</a:t>
            </a:r>
            <a:r>
              <a:rPr lang="es-419">
                <a:solidFill>
                  <a:schemeClr val="dk2"/>
                </a:solidFill>
              </a:rPr>
              <a:t> que es el </a:t>
            </a:r>
            <a:r>
              <a:rPr lang="es-419">
                <a:solidFill>
                  <a:schemeClr val="dk2"/>
                </a:solidFill>
              </a:rPr>
              <a:t>vértice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al final del corte horizontal de v</a:t>
            </a:r>
            <a:r>
              <a:rPr lang="es-419">
                <a:solidFill>
                  <a:schemeClr val="dk2"/>
                </a:solidFill>
              </a:rPr>
              <a:t>, al </a:t>
            </a:r>
            <a:r>
              <a:rPr lang="es-419">
                <a:solidFill>
                  <a:schemeClr val="dk2"/>
                </a:solidFill>
              </a:rPr>
              <a:t>vértice</a:t>
            </a:r>
            <a:r>
              <a:rPr lang="es-419">
                <a:solidFill>
                  <a:schemeClr val="dk2"/>
                </a:solidFill>
              </a:rPr>
              <a:t> a lo </a:t>
            </a:r>
            <a:r>
              <a:rPr b="1" lang="es-419">
                <a:solidFill>
                  <a:schemeClr val="dk2"/>
                </a:solidFill>
              </a:rPr>
              <a:t>agregamos a los vertices del poligono</a:t>
            </a:r>
            <a:r>
              <a:rPr lang="es-419">
                <a:solidFill>
                  <a:schemeClr val="dk2"/>
                </a:solidFill>
              </a:rPr>
              <a:t>, y por ultimo </a:t>
            </a:r>
            <a:r>
              <a:rPr b="1" lang="es-419">
                <a:solidFill>
                  <a:schemeClr val="dk2"/>
                </a:solidFill>
              </a:rPr>
              <a:t>actualizamos S</a:t>
            </a:r>
            <a:r>
              <a:rPr lang="es-419">
                <a:solidFill>
                  <a:schemeClr val="dk2"/>
                </a:solidFill>
              </a:rPr>
              <a:t> reemplazando la </a:t>
            </a:r>
            <a:r>
              <a:rPr b="1" lang="es-419">
                <a:solidFill>
                  <a:schemeClr val="dk2"/>
                </a:solidFill>
              </a:rPr>
              <a:t>arista vertical</a:t>
            </a:r>
            <a:r>
              <a:rPr lang="es-419">
                <a:solidFill>
                  <a:schemeClr val="dk2"/>
                </a:solidFill>
              </a:rPr>
              <a:t> usada por un </a:t>
            </a:r>
            <a:r>
              <a:rPr b="1" lang="es-419">
                <a:solidFill>
                  <a:schemeClr val="dk2"/>
                </a:solidFill>
              </a:rPr>
              <a:t>segmento</a:t>
            </a:r>
            <a:r>
              <a:rPr lang="es-419">
                <a:solidFill>
                  <a:schemeClr val="dk2"/>
                </a:solidFill>
              </a:rPr>
              <a:t> de esta, el que va desde el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artificial al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final</a:t>
            </a:r>
            <a:endParaRPr b="1">
              <a:solidFill>
                <a:srgbClr val="FF0000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Notemos que cada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reflex</a:t>
            </a:r>
            <a:r>
              <a:rPr lang="es-419">
                <a:solidFill>
                  <a:schemeClr val="dk2"/>
                </a:solidFill>
              </a:rPr>
              <a:t> representa un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corte horizontal </a:t>
            </a:r>
            <a:r>
              <a:rPr b="1" lang="es-419">
                <a:solidFill>
                  <a:schemeClr val="dk2"/>
                </a:solidFill>
              </a:rPr>
              <a:t>único</a:t>
            </a:r>
            <a:r>
              <a:rPr lang="es-419">
                <a:solidFill>
                  <a:schemeClr val="dk2"/>
                </a:solidFill>
              </a:rPr>
              <a:t> y en </a:t>
            </a:r>
            <a:r>
              <a:rPr b="1" lang="es-419">
                <a:solidFill>
                  <a:schemeClr val="dk2"/>
                </a:solidFill>
              </a:rPr>
              <a:t>S</a:t>
            </a:r>
            <a:r>
              <a:rPr lang="es-419">
                <a:solidFill>
                  <a:schemeClr val="dk2"/>
                </a:solidFill>
              </a:rPr>
              <a:t> solo vamos a tener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O(n) inserciones y eliminaciones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 (por la cantidad de aristas),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además por cada </a:t>
            </a:r>
            <a:r>
              <a:rPr b="1" lang="es-419">
                <a:solidFill>
                  <a:schemeClr val="dk2"/>
                </a:solidFill>
              </a:rPr>
              <a:t>vértice reflex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 vamos a agregar un </a:t>
            </a:r>
            <a:r>
              <a:rPr b="1" lang="es-419">
                <a:solidFill>
                  <a:schemeClr val="dk2"/>
                </a:solidFill>
              </a:rPr>
              <a:t>vértice 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artifical nuevo</a:t>
            </a:r>
            <a:r>
              <a:rPr lang="es-419">
                <a:solidFill>
                  <a:schemeClr val="dk2"/>
                </a:solidFill>
              </a:rPr>
              <a:t>, entonces agregamos </a:t>
            </a:r>
            <a:r>
              <a:rPr b="1" lang="es-419">
                <a:solidFill>
                  <a:schemeClr val="dk2"/>
                </a:solidFill>
              </a:rPr>
              <a:t>O(n)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2: Barrido de </a:t>
            </a:r>
            <a:r>
              <a:rPr b="1" lang="es-419" sz="2400">
                <a:solidFill>
                  <a:schemeClr val="dk2"/>
                </a:solidFill>
              </a:rPr>
              <a:t>línea</a:t>
            </a:r>
            <a:r>
              <a:rPr b="1" lang="es-419" sz="2400">
                <a:solidFill>
                  <a:schemeClr val="dk2"/>
                </a:solidFill>
              </a:rPr>
              <a:t> para cortes horizontales O(n log n)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75" y="3214500"/>
            <a:ext cx="1366225" cy="166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242150" y="24512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694200" y="1463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24215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(3)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50" y="146375"/>
            <a:ext cx="30575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900" y="146375"/>
            <a:ext cx="3835150" cy="23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50" y="2660975"/>
            <a:ext cx="2678074" cy="2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3: Determinar la paridad de los cortes O(n)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0" y="628350"/>
            <a:ext cx="91440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Iniciamos un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cualquiera</a:t>
            </a:r>
            <a:r>
              <a:rPr lang="es-419">
                <a:solidFill>
                  <a:schemeClr val="dk2"/>
                </a:solidFill>
              </a:rPr>
              <a:t> y vamos </a:t>
            </a:r>
            <a:r>
              <a:rPr b="1" lang="es-419">
                <a:solidFill>
                  <a:schemeClr val="dk2"/>
                </a:solidFill>
              </a:rPr>
              <a:t>recorriendo el borde</a:t>
            </a:r>
            <a:r>
              <a:rPr lang="es-419">
                <a:solidFill>
                  <a:schemeClr val="dk2"/>
                </a:solidFill>
              </a:rPr>
              <a:t> del </a:t>
            </a:r>
            <a:r>
              <a:rPr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en sentido </a:t>
            </a:r>
            <a:r>
              <a:rPr b="1" lang="es-419">
                <a:solidFill>
                  <a:schemeClr val="dk2"/>
                </a:solidFill>
              </a:rPr>
              <a:t>contra las manecillas del </a:t>
            </a:r>
            <a:r>
              <a:rPr b="1" lang="es-419">
                <a:solidFill>
                  <a:schemeClr val="dk2"/>
                </a:solidFill>
              </a:rPr>
              <a:t>reloj</a:t>
            </a:r>
            <a:r>
              <a:rPr lang="es-419">
                <a:solidFill>
                  <a:schemeClr val="dk2"/>
                </a:solidFill>
              </a:rPr>
              <a:t>, antes de iniciar el recorrido tendremos un </a:t>
            </a:r>
            <a:r>
              <a:rPr b="1" lang="es-419">
                <a:solidFill>
                  <a:schemeClr val="dk2"/>
                </a:solidFill>
              </a:rPr>
              <a:t>contador</a:t>
            </a:r>
            <a:r>
              <a:rPr lang="es-419">
                <a:solidFill>
                  <a:schemeClr val="dk2"/>
                </a:solidFill>
              </a:rPr>
              <a:t>/variable inicializado en </a:t>
            </a:r>
            <a:r>
              <a:rPr b="1" lang="es-419">
                <a:solidFill>
                  <a:schemeClr val="dk2"/>
                </a:solidFill>
              </a:rPr>
              <a:t>0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El polígono tendrá tres </a:t>
            </a:r>
            <a:r>
              <a:rPr b="1" lang="es-419">
                <a:solidFill>
                  <a:schemeClr val="dk2"/>
                </a:solidFill>
              </a:rPr>
              <a:t>tipos de vértices: reflex, convex y artificiales</a:t>
            </a:r>
            <a:r>
              <a:rPr lang="es-419">
                <a:solidFill>
                  <a:schemeClr val="dk2"/>
                </a:solidFill>
              </a:rPr>
              <a:t>, y dependiendo del tipo haremos algo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Si es </a:t>
            </a:r>
            <a:r>
              <a:rPr b="1" lang="es-419">
                <a:solidFill>
                  <a:schemeClr val="dk2"/>
                </a:solidFill>
              </a:rPr>
              <a:t>convex</a:t>
            </a:r>
            <a:r>
              <a:rPr lang="es-419">
                <a:solidFill>
                  <a:schemeClr val="dk2"/>
                </a:solidFill>
              </a:rPr>
              <a:t>, no hacemos </a:t>
            </a:r>
            <a:r>
              <a:rPr b="1" lang="es-419">
                <a:solidFill>
                  <a:schemeClr val="dk2"/>
                </a:solidFill>
              </a:rPr>
              <a:t>nada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Si es </a:t>
            </a:r>
            <a:r>
              <a:rPr b="1" lang="es-419">
                <a:solidFill>
                  <a:schemeClr val="dk2"/>
                </a:solidFill>
              </a:rPr>
              <a:t>artificial</a:t>
            </a:r>
            <a:r>
              <a:rPr lang="es-419">
                <a:solidFill>
                  <a:schemeClr val="dk2"/>
                </a:solidFill>
              </a:rPr>
              <a:t>, entonces lo </a:t>
            </a:r>
            <a:r>
              <a:rPr b="1" lang="es-419">
                <a:solidFill>
                  <a:schemeClr val="dk2"/>
                </a:solidFill>
              </a:rPr>
              <a:t>marcamos</a:t>
            </a:r>
            <a:r>
              <a:rPr lang="es-419">
                <a:solidFill>
                  <a:schemeClr val="dk2"/>
                </a:solidFill>
              </a:rPr>
              <a:t> con el valor actual del </a:t>
            </a:r>
            <a:r>
              <a:rPr b="1" lang="es-419">
                <a:solidFill>
                  <a:schemeClr val="dk2"/>
                </a:solidFill>
              </a:rPr>
              <a:t>contador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Si es </a:t>
            </a:r>
            <a:r>
              <a:rPr b="1" lang="es-419">
                <a:solidFill>
                  <a:schemeClr val="dk2"/>
                </a:solidFill>
              </a:rPr>
              <a:t>reflex</a:t>
            </a:r>
            <a:r>
              <a:rPr lang="es-419">
                <a:solidFill>
                  <a:schemeClr val="dk2"/>
                </a:solidFill>
              </a:rPr>
              <a:t>, entonces </a:t>
            </a:r>
            <a:r>
              <a:rPr b="1" lang="es-419">
                <a:solidFill>
                  <a:schemeClr val="dk2"/>
                </a:solidFill>
              </a:rPr>
              <a:t>aumentamos</a:t>
            </a:r>
            <a:r>
              <a:rPr lang="es-419">
                <a:solidFill>
                  <a:schemeClr val="dk2"/>
                </a:solidFill>
              </a:rPr>
              <a:t> en uno el </a:t>
            </a:r>
            <a:r>
              <a:rPr b="1" lang="es-419">
                <a:solidFill>
                  <a:schemeClr val="dk2"/>
                </a:solidFill>
              </a:rPr>
              <a:t>contador</a:t>
            </a:r>
            <a:r>
              <a:rPr lang="es-419">
                <a:solidFill>
                  <a:schemeClr val="dk2"/>
                </a:solidFill>
              </a:rPr>
              <a:t> y lo </a:t>
            </a:r>
            <a:r>
              <a:rPr b="1" lang="es-419">
                <a:solidFill>
                  <a:schemeClr val="dk2"/>
                </a:solidFill>
              </a:rPr>
              <a:t>marcamos</a:t>
            </a:r>
            <a:r>
              <a:rPr lang="es-419">
                <a:solidFill>
                  <a:schemeClr val="dk2"/>
                </a:solidFill>
              </a:rPr>
              <a:t> con el nuevo valor del </a:t>
            </a:r>
            <a:r>
              <a:rPr b="1" lang="es-419">
                <a:solidFill>
                  <a:schemeClr val="dk2"/>
                </a:solidFill>
              </a:rPr>
              <a:t>contador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Cuando </a:t>
            </a:r>
            <a:r>
              <a:rPr b="1" lang="es-419">
                <a:solidFill>
                  <a:schemeClr val="dk2"/>
                </a:solidFill>
              </a:rPr>
              <a:t>ambos vértices de un corte</a:t>
            </a:r>
            <a:r>
              <a:rPr lang="es-419">
                <a:solidFill>
                  <a:schemeClr val="dk2"/>
                </a:solidFill>
              </a:rPr>
              <a:t> (reflex y artificial) sean </a:t>
            </a:r>
            <a:r>
              <a:rPr b="1" lang="es-419">
                <a:solidFill>
                  <a:schemeClr val="dk2"/>
                </a:solidFill>
              </a:rPr>
              <a:t>marcados</a:t>
            </a:r>
            <a:r>
              <a:rPr lang="es-419">
                <a:solidFill>
                  <a:schemeClr val="dk2"/>
                </a:solidFill>
              </a:rPr>
              <a:t> entonces tendremos que el </a:t>
            </a:r>
            <a:r>
              <a:rPr b="1" lang="es-419">
                <a:solidFill>
                  <a:schemeClr val="dk2"/>
                </a:solidFill>
              </a:rPr>
              <a:t>número de vértices reflex de un lado</a:t>
            </a:r>
            <a:r>
              <a:rPr lang="es-419">
                <a:solidFill>
                  <a:schemeClr val="dk2"/>
                </a:solidFill>
              </a:rPr>
              <a:t> sera </a:t>
            </a:r>
            <a:r>
              <a:rPr b="1" lang="es-419">
                <a:solidFill>
                  <a:schemeClr val="dk2"/>
                </a:solidFill>
              </a:rPr>
              <a:t>k</a:t>
            </a:r>
            <a:r>
              <a:rPr lang="es-419">
                <a:solidFill>
                  <a:schemeClr val="dk2"/>
                </a:solidFill>
              </a:rPr>
              <a:t>, donde </a:t>
            </a:r>
            <a:r>
              <a:rPr b="1" lang="es-419">
                <a:solidFill>
                  <a:schemeClr val="dk2"/>
                </a:solidFill>
              </a:rPr>
              <a:t>k</a:t>
            </a:r>
            <a:r>
              <a:rPr lang="es-419">
                <a:solidFill>
                  <a:schemeClr val="dk2"/>
                </a:solidFill>
              </a:rPr>
              <a:t> será la </a:t>
            </a:r>
            <a:r>
              <a:rPr b="1" lang="es-419">
                <a:solidFill>
                  <a:schemeClr val="dk2"/>
                </a:solidFill>
              </a:rPr>
              <a:t>diferencia</a:t>
            </a:r>
            <a:r>
              <a:rPr lang="es-419">
                <a:solidFill>
                  <a:schemeClr val="dk2"/>
                </a:solidFill>
              </a:rPr>
              <a:t> entre lo </a:t>
            </a:r>
            <a:r>
              <a:rPr b="1" lang="es-419">
                <a:solidFill>
                  <a:schemeClr val="dk2"/>
                </a:solidFill>
              </a:rPr>
              <a:t>marcado</a:t>
            </a:r>
            <a:r>
              <a:rPr lang="es-419">
                <a:solidFill>
                  <a:schemeClr val="dk2"/>
                </a:solidFill>
              </a:rPr>
              <a:t> en los vértices pero dependerá de qué vértice fue </a:t>
            </a:r>
            <a:r>
              <a:rPr b="1" lang="es-419">
                <a:solidFill>
                  <a:schemeClr val="dk2"/>
                </a:solidFill>
              </a:rPr>
              <a:t>marcado primero</a:t>
            </a:r>
            <a:r>
              <a:rPr lang="es-419">
                <a:solidFill>
                  <a:schemeClr val="dk2"/>
                </a:solidFill>
              </a:rPr>
              <a:t>, si el vértice </a:t>
            </a:r>
            <a:r>
              <a:rPr b="1" lang="es-419">
                <a:solidFill>
                  <a:schemeClr val="dk2"/>
                </a:solidFill>
              </a:rPr>
              <a:t>vertex</a:t>
            </a:r>
            <a:r>
              <a:rPr lang="es-419">
                <a:solidFill>
                  <a:schemeClr val="dk2"/>
                </a:solidFill>
              </a:rPr>
              <a:t> es </a:t>
            </a:r>
            <a:r>
              <a:rPr b="1" lang="es-419">
                <a:solidFill>
                  <a:schemeClr val="dk2"/>
                </a:solidFill>
              </a:rPr>
              <a:t>marcado primero</a:t>
            </a:r>
            <a:r>
              <a:rPr lang="es-419">
                <a:solidFill>
                  <a:schemeClr val="dk2"/>
                </a:solidFill>
              </a:rPr>
              <a:t> entonces </a:t>
            </a:r>
            <a:r>
              <a:rPr b="1" lang="es-419">
                <a:solidFill>
                  <a:schemeClr val="dk2"/>
                </a:solidFill>
              </a:rPr>
              <a:t>k</a:t>
            </a:r>
            <a:r>
              <a:rPr lang="es-419">
                <a:solidFill>
                  <a:schemeClr val="dk2"/>
                </a:solidFill>
              </a:rPr>
              <a:t> es lo marcado en el </a:t>
            </a:r>
            <a:r>
              <a:rPr b="1" lang="es-419">
                <a:solidFill>
                  <a:schemeClr val="dk2"/>
                </a:solidFill>
              </a:rPr>
              <a:t>artificial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menos</a:t>
            </a:r>
            <a:r>
              <a:rPr lang="es-419">
                <a:solidFill>
                  <a:schemeClr val="dk2"/>
                </a:solidFill>
              </a:rPr>
              <a:t> lo marcada en el </a:t>
            </a:r>
            <a:r>
              <a:rPr b="1" lang="es-419">
                <a:solidFill>
                  <a:schemeClr val="dk2"/>
                </a:solidFill>
              </a:rPr>
              <a:t>vertex</a:t>
            </a:r>
            <a:r>
              <a:rPr lang="es-419">
                <a:solidFill>
                  <a:schemeClr val="dk2"/>
                </a:solidFill>
              </a:rPr>
              <a:t>, en el caso de que el vértice </a:t>
            </a:r>
            <a:r>
              <a:rPr b="1" lang="es-419">
                <a:solidFill>
                  <a:schemeClr val="dk2"/>
                </a:solidFill>
              </a:rPr>
              <a:t>artificial</a:t>
            </a:r>
            <a:r>
              <a:rPr lang="es-419">
                <a:solidFill>
                  <a:schemeClr val="dk2"/>
                </a:solidFill>
              </a:rPr>
              <a:t> es </a:t>
            </a:r>
            <a:r>
              <a:rPr b="1" lang="es-419">
                <a:solidFill>
                  <a:schemeClr val="dk2"/>
                </a:solidFill>
              </a:rPr>
              <a:t>marcado primero</a:t>
            </a:r>
            <a:r>
              <a:rPr lang="es-419">
                <a:solidFill>
                  <a:schemeClr val="dk2"/>
                </a:solidFill>
              </a:rPr>
              <a:t> entonces </a:t>
            </a:r>
            <a:r>
              <a:rPr b="1" lang="es-419">
                <a:solidFill>
                  <a:schemeClr val="dk2"/>
                </a:solidFill>
              </a:rPr>
              <a:t>k</a:t>
            </a:r>
            <a:r>
              <a:rPr lang="es-419">
                <a:solidFill>
                  <a:schemeClr val="dk2"/>
                </a:solidFill>
              </a:rPr>
              <a:t> es lo marcado en el </a:t>
            </a:r>
            <a:r>
              <a:rPr b="1" lang="es-419">
                <a:solidFill>
                  <a:schemeClr val="dk2"/>
                </a:solidFill>
              </a:rPr>
              <a:t>vertex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menos</a:t>
            </a:r>
            <a:r>
              <a:rPr lang="es-419">
                <a:solidFill>
                  <a:schemeClr val="dk2"/>
                </a:solidFill>
              </a:rPr>
              <a:t> lo marcada en el </a:t>
            </a:r>
            <a:r>
              <a:rPr b="1" lang="es-419">
                <a:solidFill>
                  <a:schemeClr val="dk2"/>
                </a:solidFill>
              </a:rPr>
              <a:t>artificial</a:t>
            </a:r>
            <a:r>
              <a:rPr lang="es-419">
                <a:solidFill>
                  <a:schemeClr val="dk2"/>
                </a:solidFill>
              </a:rPr>
              <a:t> y al resultado le </a:t>
            </a:r>
            <a:r>
              <a:rPr b="1" lang="es-419">
                <a:solidFill>
                  <a:schemeClr val="dk2"/>
                </a:solidFill>
              </a:rPr>
              <a:t>restamos 1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Notemos que esto funciona ya que </a:t>
            </a:r>
            <a:r>
              <a:rPr b="1" lang="es-419">
                <a:solidFill>
                  <a:schemeClr val="dk2"/>
                </a:solidFill>
              </a:rPr>
              <a:t>sabemos la cantidad total de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reflex</a:t>
            </a:r>
            <a:r>
              <a:rPr lang="es-419">
                <a:solidFill>
                  <a:schemeClr val="dk2"/>
                </a:solidFill>
              </a:rPr>
              <a:t> del </a:t>
            </a:r>
            <a:r>
              <a:rPr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, entonces </a:t>
            </a:r>
            <a:r>
              <a:rPr b="1" lang="es-419">
                <a:solidFill>
                  <a:schemeClr val="dk2"/>
                </a:solidFill>
              </a:rPr>
              <a:t>contando los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reflex de un lado</a:t>
            </a:r>
            <a:r>
              <a:rPr lang="es-419">
                <a:solidFill>
                  <a:schemeClr val="dk2"/>
                </a:solidFill>
              </a:rPr>
              <a:t> de un corte podemos saber la </a:t>
            </a:r>
            <a:r>
              <a:rPr b="1" lang="es-419">
                <a:solidFill>
                  <a:schemeClr val="dk2"/>
                </a:solidFill>
              </a:rPr>
              <a:t>cantidad de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reflex</a:t>
            </a:r>
            <a:r>
              <a:rPr b="1" lang="es-419">
                <a:solidFill>
                  <a:schemeClr val="dk2"/>
                </a:solidFill>
              </a:rPr>
              <a:t> del otro lado</a:t>
            </a:r>
            <a:r>
              <a:rPr lang="es-419">
                <a:solidFill>
                  <a:schemeClr val="dk2"/>
                </a:solidFill>
              </a:rPr>
              <a:t>, todo esto en </a:t>
            </a:r>
            <a:r>
              <a:rPr b="1" lang="es-419">
                <a:solidFill>
                  <a:schemeClr val="dk2"/>
                </a:solidFill>
              </a:rPr>
              <a:t>un</a:t>
            </a:r>
            <a:r>
              <a:rPr b="1" lang="es-419">
                <a:solidFill>
                  <a:schemeClr val="dk2"/>
                </a:solidFill>
              </a:rPr>
              <a:t> recorrido del borde del </a:t>
            </a:r>
            <a:r>
              <a:rPr b="1"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(o dos)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28238" l="0" r="0" t="0"/>
          <a:stretch/>
        </p:blipFill>
        <p:spPr>
          <a:xfrm>
            <a:off x="3148125" y="4198813"/>
            <a:ext cx="2638425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66529" t="77304"/>
          <a:stretch/>
        </p:blipFill>
        <p:spPr>
          <a:xfrm>
            <a:off x="1853875" y="4444288"/>
            <a:ext cx="1249688" cy="3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58518" r="0" t="77304"/>
          <a:stretch/>
        </p:blipFill>
        <p:spPr>
          <a:xfrm>
            <a:off x="5907300" y="4444288"/>
            <a:ext cx="1548775" cy="3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3: Determinar la paridad de los cortes O(n)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25" y="865775"/>
            <a:ext cx="5535600" cy="39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225" y="1443225"/>
            <a:ext cx="1740750" cy="2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242150" y="24512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694200" y="1463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24215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(3)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469420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(4)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25" y="61625"/>
            <a:ext cx="2740675" cy="24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350" y="0"/>
            <a:ext cx="2740675" cy="26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50" y="2647950"/>
            <a:ext cx="2887882" cy="24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750" y="2647963"/>
            <a:ext cx="2887875" cy="243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4: Hacer cortes en los cortes impares horizontales O(n)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0" y="628350"/>
            <a:ext cx="9144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Vamos a </a:t>
            </a:r>
            <a:r>
              <a:rPr b="1" lang="es-419">
                <a:solidFill>
                  <a:schemeClr val="dk2"/>
                </a:solidFill>
              </a:rPr>
              <a:t>recorrer los cortes</a:t>
            </a:r>
            <a:r>
              <a:rPr lang="es-419">
                <a:solidFill>
                  <a:schemeClr val="dk2"/>
                </a:solidFill>
              </a:rPr>
              <a:t> y a partir el </a:t>
            </a:r>
            <a:r>
              <a:rPr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en los </a:t>
            </a:r>
            <a:r>
              <a:rPr b="1" lang="es-419">
                <a:solidFill>
                  <a:schemeClr val="dk2"/>
                </a:solidFill>
              </a:rPr>
              <a:t>cortes horizontales impares</a:t>
            </a:r>
            <a:r>
              <a:rPr lang="es-419">
                <a:solidFill>
                  <a:schemeClr val="dk2"/>
                </a:solidFill>
              </a:rPr>
              <a:t>, para que al final de este paso tengamos varios </a:t>
            </a:r>
            <a:r>
              <a:rPr b="1" lang="es-419">
                <a:solidFill>
                  <a:schemeClr val="dk2"/>
                </a:solidFill>
              </a:rPr>
              <a:t>piezas</a:t>
            </a:r>
            <a:r>
              <a:rPr lang="es-419">
                <a:solidFill>
                  <a:schemeClr val="dk2"/>
                </a:solidFill>
              </a:rPr>
              <a:t> los cuales solo </a:t>
            </a:r>
            <a:r>
              <a:rPr lang="es-419">
                <a:solidFill>
                  <a:schemeClr val="dk2"/>
                </a:solidFill>
              </a:rPr>
              <a:t>tendrán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cortes horizontales pares</a:t>
            </a:r>
            <a:endParaRPr b="1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Notemos que tenemos que tener </a:t>
            </a:r>
            <a:r>
              <a:rPr b="1" lang="es-419">
                <a:solidFill>
                  <a:schemeClr val="dk2"/>
                </a:solidFill>
              </a:rPr>
              <a:t>cuidado</a:t>
            </a:r>
            <a:r>
              <a:rPr lang="es-419">
                <a:solidFill>
                  <a:schemeClr val="dk2"/>
                </a:solidFill>
              </a:rPr>
              <a:t> al realizar los </a:t>
            </a:r>
            <a:r>
              <a:rPr b="1" lang="es-419">
                <a:solidFill>
                  <a:schemeClr val="dk2"/>
                </a:solidFill>
              </a:rPr>
              <a:t>cortes</a:t>
            </a:r>
            <a:r>
              <a:rPr lang="es-419">
                <a:solidFill>
                  <a:schemeClr val="dk2"/>
                </a:solidFill>
              </a:rPr>
              <a:t> ya que las </a:t>
            </a:r>
            <a:r>
              <a:rPr b="1" lang="es-419">
                <a:solidFill>
                  <a:schemeClr val="dk2"/>
                </a:solidFill>
              </a:rPr>
              <a:t>paridades</a:t>
            </a:r>
            <a:r>
              <a:rPr lang="es-419">
                <a:solidFill>
                  <a:schemeClr val="dk2"/>
                </a:solidFill>
              </a:rPr>
              <a:t> de los cortes (calculadas en el paso 3) pueden verse </a:t>
            </a:r>
            <a:r>
              <a:rPr b="1" lang="es-419">
                <a:solidFill>
                  <a:schemeClr val="dk2"/>
                </a:solidFill>
              </a:rPr>
              <a:t>modificadas</a:t>
            </a:r>
            <a:r>
              <a:rPr lang="es-419">
                <a:solidFill>
                  <a:schemeClr val="dk2"/>
                </a:solidFill>
              </a:rPr>
              <a:t>, esto solo puede pasar cuando la </a:t>
            </a:r>
            <a:r>
              <a:rPr b="1" lang="es-419">
                <a:solidFill>
                  <a:schemeClr val="dk2"/>
                </a:solidFill>
              </a:rPr>
              <a:t>cantidad de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reflex</a:t>
            </a:r>
            <a:r>
              <a:rPr lang="es-419">
                <a:solidFill>
                  <a:schemeClr val="dk2"/>
                </a:solidFill>
              </a:rPr>
              <a:t> es </a:t>
            </a:r>
            <a:r>
              <a:rPr b="1" lang="es-419">
                <a:solidFill>
                  <a:schemeClr val="dk2"/>
                </a:solidFill>
              </a:rPr>
              <a:t>par</a:t>
            </a:r>
            <a:r>
              <a:rPr lang="es-419">
                <a:solidFill>
                  <a:schemeClr val="dk2"/>
                </a:solidFill>
              </a:rPr>
              <a:t> y al realizar el corte impar horizontal podemos </a:t>
            </a:r>
            <a:r>
              <a:rPr b="1" lang="es-419">
                <a:solidFill>
                  <a:schemeClr val="dk2"/>
                </a:solidFill>
              </a:rPr>
              <a:t>mantener o invertir la paridad</a:t>
            </a:r>
            <a:r>
              <a:rPr lang="es-419">
                <a:solidFill>
                  <a:schemeClr val="dk2"/>
                </a:solidFill>
              </a:rPr>
              <a:t> de los </a:t>
            </a:r>
            <a:r>
              <a:rPr lang="es-419">
                <a:solidFill>
                  <a:schemeClr val="dk2"/>
                </a:solidFill>
              </a:rPr>
              <a:t>demás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cortes</a:t>
            </a:r>
            <a:r>
              <a:rPr lang="es-419">
                <a:solidFill>
                  <a:schemeClr val="dk2"/>
                </a:solidFill>
              </a:rPr>
              <a:t>, </a:t>
            </a:r>
            <a:r>
              <a:rPr lang="es-419">
                <a:solidFill>
                  <a:schemeClr val="dk2"/>
                </a:solidFill>
              </a:rPr>
              <a:t>dependiendo</a:t>
            </a:r>
            <a:r>
              <a:rPr lang="es-419">
                <a:solidFill>
                  <a:schemeClr val="dk2"/>
                </a:solidFill>
              </a:rPr>
              <a:t> si la parte con cantidad impar de </a:t>
            </a:r>
            <a:r>
              <a:rPr lang="es-419">
                <a:solidFill>
                  <a:schemeClr val="dk2"/>
                </a:solidFill>
              </a:rPr>
              <a:t>vértices</a:t>
            </a:r>
            <a:r>
              <a:rPr lang="es-419">
                <a:solidFill>
                  <a:schemeClr val="dk2"/>
                </a:solidFill>
              </a:rPr>
              <a:t> reflex </a:t>
            </a:r>
            <a:r>
              <a:rPr lang="es-419">
                <a:solidFill>
                  <a:schemeClr val="dk2"/>
                </a:solidFill>
              </a:rPr>
              <a:t>está</a:t>
            </a:r>
            <a:r>
              <a:rPr lang="es-419">
                <a:solidFill>
                  <a:schemeClr val="dk2"/>
                </a:solidFill>
              </a:rPr>
              <a:t> en la misma parte que el corte o no, lo cual es malo ya que </a:t>
            </a:r>
            <a:r>
              <a:rPr lang="es-419">
                <a:solidFill>
                  <a:schemeClr val="dk2"/>
                </a:solidFill>
              </a:rPr>
              <a:t>tendríamos</a:t>
            </a:r>
            <a:r>
              <a:rPr lang="es-419">
                <a:solidFill>
                  <a:schemeClr val="dk2"/>
                </a:solidFill>
              </a:rPr>
              <a:t> que volverlas a calcular, por eso el </a:t>
            </a:r>
            <a:r>
              <a:rPr b="1" lang="es-419">
                <a:solidFill>
                  <a:schemeClr val="dk2"/>
                </a:solidFill>
              </a:rPr>
              <a:t>paso 1</a:t>
            </a:r>
            <a:r>
              <a:rPr lang="es-419">
                <a:solidFill>
                  <a:schemeClr val="dk2"/>
                </a:solidFill>
              </a:rPr>
              <a:t> es muy importante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0" y="2611150"/>
            <a:ext cx="2454631" cy="22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476" y="2793227"/>
            <a:ext cx="1359650" cy="18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450" y="2495100"/>
            <a:ext cx="3763449" cy="259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242150" y="24512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4694200" y="1463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24215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(3)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25" y="89225"/>
            <a:ext cx="2945727" cy="24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75" y="89225"/>
            <a:ext cx="2945727" cy="24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325" y="2660975"/>
            <a:ext cx="2798261" cy="24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104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2"/>
                </a:solidFill>
              </a:rPr>
              <a:t>Antecedentes Pt. 1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78350" y="780750"/>
            <a:ext cx="8187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Problema de la Galería de Arte, Victor Klee, 1973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¿Cuántos guardias (puntos estáticos) siempre son suficientes (y a veces necesarios) para ver cualquier punto en el interior de una galería (polígono simple y sin hoyos) de n vértices?”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Demostraciones de que son suficientes ⌊n/3⌋ guardias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La primera demostracion fue por Václav Chvátal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Después Steve Fisk mostró una demostración más simple, usando 3-coloración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Algoritmos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Avis y Toussaint usaron la demostración de Fisk para 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diseñar un algoritmo para acomodar los ⌊n/3⌋ guardias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en tiempo O(n log n), y la vez partir el polígono en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 ⌊n/3⌋ partes con forma de estrella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9437" y="2662875"/>
            <a:ext cx="1696062" cy="23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21894" r="25106" t="0"/>
          <a:stretch/>
        </p:blipFill>
        <p:spPr>
          <a:xfrm>
            <a:off x="397475" y="2662882"/>
            <a:ext cx="1850600" cy="237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5: Posicionar los guardias O(n)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0" y="628350"/>
            <a:ext cx="9144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El </a:t>
            </a:r>
            <a:r>
              <a:rPr lang="es-419">
                <a:solidFill>
                  <a:schemeClr val="dk2"/>
                </a:solidFill>
              </a:rPr>
              <a:t>siguiente</a:t>
            </a:r>
            <a:r>
              <a:rPr lang="es-419">
                <a:solidFill>
                  <a:schemeClr val="dk2"/>
                </a:solidFill>
              </a:rPr>
              <a:t> proceso lo vamos a realizar a cada </a:t>
            </a:r>
            <a:r>
              <a:rPr b="1" lang="es-419">
                <a:solidFill>
                  <a:schemeClr val="dk2"/>
                </a:solidFill>
              </a:rPr>
              <a:t>pieza</a:t>
            </a:r>
            <a:r>
              <a:rPr lang="es-419">
                <a:solidFill>
                  <a:schemeClr val="dk2"/>
                </a:solidFill>
              </a:rPr>
              <a:t> generada por el </a:t>
            </a:r>
            <a:r>
              <a:rPr b="1" lang="es-419">
                <a:solidFill>
                  <a:schemeClr val="dk2"/>
                </a:solidFill>
              </a:rPr>
              <a:t>paso anterior,</a:t>
            </a:r>
            <a:r>
              <a:rPr lang="es-419">
                <a:solidFill>
                  <a:schemeClr val="dk2"/>
                </a:solidFill>
              </a:rPr>
              <a:t> donde son piezas sin cortes horizontales impares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Tendremos los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reflex ordenados</a:t>
            </a:r>
            <a:r>
              <a:rPr lang="es-419">
                <a:solidFill>
                  <a:schemeClr val="dk2"/>
                </a:solidFill>
              </a:rPr>
              <a:t> de izquierda a </a:t>
            </a:r>
            <a:r>
              <a:rPr lang="es-419">
                <a:solidFill>
                  <a:schemeClr val="dk2"/>
                </a:solidFill>
              </a:rPr>
              <a:t>derecha</a:t>
            </a:r>
            <a:r>
              <a:rPr lang="es-419">
                <a:solidFill>
                  <a:schemeClr val="dk2"/>
                </a:solidFill>
              </a:rPr>
              <a:t> con respecto al </a:t>
            </a:r>
            <a:r>
              <a:rPr b="1" lang="es-419">
                <a:solidFill>
                  <a:schemeClr val="dk2"/>
                </a:solidFill>
              </a:rPr>
              <a:t>eje horizontal</a:t>
            </a:r>
            <a:r>
              <a:rPr lang="es-419">
                <a:solidFill>
                  <a:schemeClr val="dk2"/>
                </a:solidFill>
              </a:rPr>
              <a:t>, </a:t>
            </a:r>
            <a:r>
              <a:rPr lang="es-419">
                <a:solidFill>
                  <a:schemeClr val="dk2"/>
                </a:solidFill>
              </a:rPr>
              <a:t>serán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b="1" lang="es-419">
                <a:solidFill>
                  <a:schemeClr val="dk2"/>
                </a:solidFill>
              </a:rPr>
              <a:t>v1, v2, …, vm</a:t>
            </a:r>
            <a:r>
              <a:rPr lang="es-419">
                <a:solidFill>
                  <a:schemeClr val="dk2"/>
                </a:solidFill>
              </a:rPr>
              <a:t> (con </a:t>
            </a:r>
            <a:r>
              <a:rPr b="1" lang="es-419">
                <a:solidFill>
                  <a:schemeClr val="dk2"/>
                </a:solidFill>
              </a:rPr>
              <a:t>m impar</a:t>
            </a:r>
            <a:r>
              <a:rPr lang="es-419">
                <a:solidFill>
                  <a:schemeClr val="dk2"/>
                </a:solidFill>
              </a:rPr>
              <a:t>), luego haremos </a:t>
            </a:r>
            <a:r>
              <a:rPr b="1" lang="es-419">
                <a:solidFill>
                  <a:schemeClr val="dk2"/>
                </a:solidFill>
              </a:rPr>
              <a:t>cortes verticales</a:t>
            </a:r>
            <a:r>
              <a:rPr lang="es-419">
                <a:solidFill>
                  <a:schemeClr val="dk2"/>
                </a:solidFill>
              </a:rPr>
              <a:t> en los </a:t>
            </a:r>
            <a:r>
              <a:rPr b="1" lang="es-419">
                <a:solidFill>
                  <a:schemeClr val="dk2"/>
                </a:solidFill>
              </a:rPr>
              <a:t>vértices v2, v4, …, v2⌊m/2⌋</a:t>
            </a:r>
            <a:r>
              <a:rPr lang="es-419">
                <a:solidFill>
                  <a:schemeClr val="dk2"/>
                </a:solidFill>
              </a:rPr>
              <a:t> y de esta manera tendremos a nuestro </a:t>
            </a:r>
            <a:r>
              <a:rPr b="1" lang="es-419">
                <a:solidFill>
                  <a:schemeClr val="dk2"/>
                </a:solidFill>
              </a:rPr>
              <a:t>polígono “original” dividido</a:t>
            </a:r>
            <a:r>
              <a:rPr lang="es-419">
                <a:solidFill>
                  <a:schemeClr val="dk2"/>
                </a:solidFill>
              </a:rPr>
              <a:t> en </a:t>
            </a:r>
            <a:r>
              <a:rPr b="1" lang="es-419">
                <a:solidFill>
                  <a:schemeClr val="dk2"/>
                </a:solidFill>
              </a:rPr>
              <a:t>piezas con forma de L</a:t>
            </a:r>
            <a:r>
              <a:rPr lang="es-419">
                <a:solidFill>
                  <a:schemeClr val="dk2"/>
                </a:solidFill>
              </a:rPr>
              <a:t>, después en los </a:t>
            </a:r>
            <a:r>
              <a:rPr b="1" lang="es-419">
                <a:solidFill>
                  <a:schemeClr val="dk2"/>
                </a:solidFill>
              </a:rPr>
              <a:t>vértices v1, v3, …, v2⌊m/2⌋+1</a:t>
            </a:r>
            <a:r>
              <a:rPr lang="es-419">
                <a:solidFill>
                  <a:schemeClr val="dk2"/>
                </a:solidFill>
              </a:rPr>
              <a:t> ponemos un </a:t>
            </a:r>
            <a:r>
              <a:rPr b="1" lang="es-419">
                <a:solidFill>
                  <a:schemeClr val="dk2"/>
                </a:solidFill>
              </a:rPr>
              <a:t>guardia</a:t>
            </a:r>
            <a:r>
              <a:rPr lang="es-419">
                <a:solidFill>
                  <a:schemeClr val="dk2"/>
                </a:solidFill>
              </a:rPr>
              <a:t>, notemos que vamos a poner </a:t>
            </a:r>
            <a:r>
              <a:rPr b="1" lang="es-419">
                <a:solidFill>
                  <a:schemeClr val="dk2"/>
                </a:solidFill>
              </a:rPr>
              <a:t>guardias ⌊m/2⌋+1</a:t>
            </a:r>
            <a:r>
              <a:rPr lang="es-419">
                <a:solidFill>
                  <a:schemeClr val="dk2"/>
                </a:solidFill>
              </a:rPr>
              <a:t> y de esta manera tendremos la cantidad adecuada de guardias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50" y="2425375"/>
            <a:ext cx="3124985" cy="2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031" y="2375300"/>
            <a:ext cx="1961500" cy="25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5: Posicionar los guardias O(n)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0" y="628350"/>
            <a:ext cx="91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Notemos que si un </a:t>
            </a:r>
            <a:r>
              <a:rPr b="1" lang="es-419">
                <a:solidFill>
                  <a:schemeClr val="dk2"/>
                </a:solidFill>
              </a:rPr>
              <a:t>polígono sin cortes horizontales impares no tiene vértices vertex</a:t>
            </a:r>
            <a:r>
              <a:rPr lang="es-419">
                <a:solidFill>
                  <a:schemeClr val="dk2"/>
                </a:solidFill>
              </a:rPr>
              <a:t> entonces lo podemos cubrir con </a:t>
            </a:r>
            <a:r>
              <a:rPr b="1" lang="es-419">
                <a:solidFill>
                  <a:schemeClr val="dk2"/>
                </a:solidFill>
              </a:rPr>
              <a:t>un solo guardia</a:t>
            </a:r>
            <a:r>
              <a:rPr lang="es-419">
                <a:solidFill>
                  <a:schemeClr val="dk2"/>
                </a:solidFill>
              </a:rPr>
              <a:t> en cualquier posición dentro del polígono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Por la demostración de </a:t>
            </a:r>
            <a:r>
              <a:rPr b="1" lang="es-419">
                <a:solidFill>
                  <a:schemeClr val="dk2"/>
                </a:solidFill>
              </a:rPr>
              <a:t>O'Rourke</a:t>
            </a:r>
            <a:r>
              <a:rPr lang="es-419">
                <a:solidFill>
                  <a:schemeClr val="dk2"/>
                </a:solidFill>
              </a:rPr>
              <a:t> se sabe que un </a:t>
            </a:r>
            <a:r>
              <a:rPr b="1"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con </a:t>
            </a:r>
            <a:r>
              <a:rPr b="1" lang="es-419">
                <a:solidFill>
                  <a:schemeClr val="dk2"/>
                </a:solidFill>
              </a:rPr>
              <a:t>solo cortes horizontales pares</a:t>
            </a:r>
            <a:r>
              <a:rPr lang="es-419">
                <a:solidFill>
                  <a:schemeClr val="dk2"/>
                </a:solidFill>
              </a:rPr>
              <a:t> debe estar formado por </a:t>
            </a:r>
            <a:r>
              <a:rPr b="1" lang="es-419">
                <a:solidFill>
                  <a:schemeClr val="dk2"/>
                </a:solidFill>
              </a:rPr>
              <a:t>dos histogramas verticales </a:t>
            </a:r>
            <a:r>
              <a:rPr lang="es-419">
                <a:solidFill>
                  <a:schemeClr val="dk2"/>
                </a:solidFill>
              </a:rPr>
              <a:t>(polígono rectilíneo que tiene una arista horizontal, la base, con longitud igual a la suma de las demás aristas horizontales)</a:t>
            </a:r>
            <a:r>
              <a:rPr b="1" lang="es-419">
                <a:solidFill>
                  <a:schemeClr val="dk2"/>
                </a:solidFill>
              </a:rPr>
              <a:t> unidos</a:t>
            </a:r>
            <a:r>
              <a:rPr lang="es-419">
                <a:solidFill>
                  <a:schemeClr val="dk2"/>
                </a:solidFill>
              </a:rPr>
              <a:t> en sus bases, así que tendremos que el polígono tendrá un vértice reflex el cual tiene un </a:t>
            </a:r>
            <a:r>
              <a:rPr b="1" lang="es-419">
                <a:solidFill>
                  <a:schemeClr val="dk2"/>
                </a:solidFill>
              </a:rPr>
              <a:t>corte horizontal</a:t>
            </a:r>
            <a:r>
              <a:rPr lang="es-419">
                <a:solidFill>
                  <a:schemeClr val="dk2"/>
                </a:solidFill>
              </a:rPr>
              <a:t> que nos </a:t>
            </a:r>
            <a:r>
              <a:rPr b="1" lang="es-419">
                <a:solidFill>
                  <a:schemeClr val="dk2"/>
                </a:solidFill>
              </a:rPr>
              <a:t>divide</a:t>
            </a:r>
            <a:r>
              <a:rPr lang="es-419">
                <a:solidFill>
                  <a:schemeClr val="dk2"/>
                </a:solidFill>
              </a:rPr>
              <a:t> en los </a:t>
            </a:r>
            <a:r>
              <a:rPr b="1" lang="es-419">
                <a:solidFill>
                  <a:schemeClr val="dk2"/>
                </a:solidFill>
              </a:rPr>
              <a:t>dos histogramas</a:t>
            </a:r>
            <a:r>
              <a:rPr lang="es-419">
                <a:solidFill>
                  <a:schemeClr val="dk2"/>
                </a:solidFill>
              </a:rPr>
              <a:t> y el polígono debería tener una </a:t>
            </a:r>
            <a:r>
              <a:rPr b="1" lang="es-419">
                <a:solidFill>
                  <a:schemeClr val="dk2"/>
                </a:solidFill>
              </a:rPr>
              <a:t>cantidad impar de vértices reflex</a:t>
            </a:r>
            <a:r>
              <a:rPr lang="es-419">
                <a:solidFill>
                  <a:schemeClr val="dk2"/>
                </a:solidFill>
              </a:rPr>
              <a:t> (ya que solo hay cortes horizontales pares, par + par + 1 = impar),ya por lo tanto para </a:t>
            </a:r>
            <a:r>
              <a:rPr b="1" lang="es-419">
                <a:solidFill>
                  <a:schemeClr val="dk2"/>
                </a:solidFill>
              </a:rPr>
              <a:t>ordenar los vértices reflex</a:t>
            </a:r>
            <a:r>
              <a:rPr lang="es-419">
                <a:solidFill>
                  <a:schemeClr val="dk2"/>
                </a:solidFill>
              </a:rPr>
              <a:t> de izquierda a derecha podemos hacer </a:t>
            </a:r>
            <a:r>
              <a:rPr b="1" lang="es-419">
                <a:solidFill>
                  <a:schemeClr val="dk2"/>
                </a:solidFill>
              </a:rPr>
              <a:t>merge</a:t>
            </a:r>
            <a:r>
              <a:rPr lang="es-419">
                <a:solidFill>
                  <a:schemeClr val="dk2"/>
                </a:solidFill>
              </a:rPr>
              <a:t> de las </a:t>
            </a:r>
            <a:r>
              <a:rPr b="1" lang="es-419">
                <a:solidFill>
                  <a:schemeClr val="dk2"/>
                </a:solidFill>
              </a:rPr>
              <a:t>cadenas</a:t>
            </a:r>
            <a:r>
              <a:rPr lang="es-419">
                <a:solidFill>
                  <a:schemeClr val="dk2"/>
                </a:solidFill>
              </a:rPr>
              <a:t> que </a:t>
            </a:r>
            <a:r>
              <a:rPr b="1" lang="es-419">
                <a:solidFill>
                  <a:schemeClr val="dk2"/>
                </a:solidFill>
              </a:rPr>
              <a:t>forman los histogramas</a:t>
            </a:r>
            <a:r>
              <a:rPr lang="es-419">
                <a:solidFill>
                  <a:schemeClr val="dk2"/>
                </a:solidFill>
              </a:rPr>
              <a:t>, ya que deben estar ordenados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125" y="2732250"/>
            <a:ext cx="2249475" cy="2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50" y="2724150"/>
            <a:ext cx="3034125" cy="23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242150" y="24512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4694200" y="1463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611113" y="3706950"/>
            <a:ext cx="289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18 </a:t>
            </a:r>
            <a:r>
              <a:rPr lang="es-419"/>
              <a:t>vértices</a:t>
            </a:r>
            <a:br>
              <a:rPr lang="es-419"/>
            </a:br>
            <a:r>
              <a:rPr lang="es-419"/>
              <a:t>7</a:t>
            </a:r>
            <a:r>
              <a:rPr lang="es-419"/>
              <a:t> </a:t>
            </a:r>
            <a:r>
              <a:rPr lang="es-419"/>
              <a:t>vértices</a:t>
            </a:r>
            <a:r>
              <a:rPr lang="es-419"/>
              <a:t> reflex, 2(7) + 4 = 18</a:t>
            </a:r>
            <a:br>
              <a:rPr lang="es-419"/>
            </a:br>
            <a:r>
              <a:rPr lang="es-419"/>
              <a:t>4 guardias, ⌊18/4⌋ = 4 = ⌊7/2⌋ + 1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50" y="222575"/>
            <a:ext cx="3875801" cy="343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575" y="233850"/>
            <a:ext cx="3850412" cy="34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50" y="152400"/>
            <a:ext cx="66688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63" y="152400"/>
            <a:ext cx="66688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3" y="152400"/>
            <a:ext cx="666888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5969100" y="2511475"/>
            <a:ext cx="317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42 vértices</a:t>
            </a:r>
            <a:br>
              <a:rPr lang="es-419"/>
            </a:br>
            <a:r>
              <a:rPr lang="es-419"/>
              <a:t>19 vértices reflex, 2(19) + 4 = 42</a:t>
            </a:r>
            <a:br>
              <a:rPr lang="es-419"/>
            </a:br>
            <a:r>
              <a:rPr lang="es-419"/>
              <a:t>10 guardias, ⌊42/4⌋ = 10 = ⌊19/2⌋ + 1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/>
        </p:nvSpPr>
        <p:spPr>
          <a:xfrm>
            <a:off x="0" y="628350"/>
            <a:ext cx="9144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Esta paso solo se realiza si el </a:t>
            </a:r>
            <a:r>
              <a:rPr b="1" lang="es-419">
                <a:solidFill>
                  <a:schemeClr val="dk2"/>
                </a:solidFill>
              </a:rPr>
              <a:t>paso 1</a:t>
            </a:r>
            <a:r>
              <a:rPr lang="es-419">
                <a:solidFill>
                  <a:schemeClr val="dk2"/>
                </a:solidFill>
              </a:rPr>
              <a:t> se </a:t>
            </a:r>
            <a:r>
              <a:rPr lang="es-419">
                <a:solidFill>
                  <a:schemeClr val="dk2"/>
                </a:solidFill>
              </a:rPr>
              <a:t>realizó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Vamos a </a:t>
            </a:r>
            <a:r>
              <a:rPr b="1" lang="es-419">
                <a:solidFill>
                  <a:schemeClr val="dk2"/>
                </a:solidFill>
              </a:rPr>
              <a:t>quitar</a:t>
            </a:r>
            <a:r>
              <a:rPr lang="es-419">
                <a:solidFill>
                  <a:schemeClr val="dk2"/>
                </a:solidFill>
              </a:rPr>
              <a:t> los tres </a:t>
            </a:r>
            <a:r>
              <a:rPr b="1" lang="es-419">
                <a:solidFill>
                  <a:schemeClr val="dk2"/>
                </a:solidFill>
              </a:rPr>
              <a:t>vértices</a:t>
            </a:r>
            <a:r>
              <a:rPr b="1" lang="es-419">
                <a:solidFill>
                  <a:schemeClr val="dk2"/>
                </a:solidFill>
              </a:rPr>
              <a:t> agregados</a:t>
            </a:r>
            <a:r>
              <a:rPr lang="es-419">
                <a:solidFill>
                  <a:schemeClr val="dk2"/>
                </a:solidFill>
              </a:rPr>
              <a:t> en el </a:t>
            </a:r>
            <a:r>
              <a:rPr b="1" lang="es-419">
                <a:solidFill>
                  <a:schemeClr val="dk2"/>
                </a:solidFill>
              </a:rPr>
              <a:t>paso 1</a:t>
            </a:r>
            <a:r>
              <a:rPr lang="es-419">
                <a:solidFill>
                  <a:schemeClr val="dk2"/>
                </a:solidFill>
              </a:rPr>
              <a:t> y </a:t>
            </a:r>
            <a:r>
              <a:rPr b="1" lang="es-419">
                <a:solidFill>
                  <a:schemeClr val="dk2"/>
                </a:solidFill>
              </a:rPr>
              <a:t>regresar</a:t>
            </a:r>
            <a:r>
              <a:rPr lang="es-419">
                <a:solidFill>
                  <a:schemeClr val="dk2"/>
                </a:solidFill>
              </a:rPr>
              <a:t> el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quitado</a:t>
            </a:r>
            <a:r>
              <a:rPr lang="es-419">
                <a:solidFill>
                  <a:schemeClr val="dk2"/>
                </a:solidFill>
              </a:rPr>
              <a:t> en ese paso, si el </a:t>
            </a:r>
            <a:r>
              <a:rPr lang="es-419">
                <a:solidFill>
                  <a:schemeClr val="dk2"/>
                </a:solidFill>
              </a:rPr>
              <a:t>vértice</a:t>
            </a:r>
            <a:r>
              <a:rPr lang="es-419">
                <a:solidFill>
                  <a:schemeClr val="dk2"/>
                </a:solidFill>
              </a:rPr>
              <a:t> reflex que vamos a quitar tiene un </a:t>
            </a:r>
            <a:r>
              <a:rPr b="1" lang="es-419">
                <a:solidFill>
                  <a:schemeClr val="dk2"/>
                </a:solidFill>
              </a:rPr>
              <a:t>guardia</a:t>
            </a:r>
            <a:r>
              <a:rPr lang="es-419">
                <a:solidFill>
                  <a:schemeClr val="dk2"/>
                </a:solidFill>
              </a:rPr>
              <a:t> puesto en esa </a:t>
            </a:r>
            <a:r>
              <a:rPr lang="es-419">
                <a:solidFill>
                  <a:schemeClr val="dk2"/>
                </a:solidFill>
              </a:rPr>
              <a:t>posición</a:t>
            </a:r>
            <a:r>
              <a:rPr lang="es-419">
                <a:solidFill>
                  <a:schemeClr val="dk2"/>
                </a:solidFill>
              </a:rPr>
              <a:t> entonces </a:t>
            </a:r>
            <a:r>
              <a:rPr b="1" lang="es-419">
                <a:solidFill>
                  <a:schemeClr val="dk2"/>
                </a:solidFill>
              </a:rPr>
              <a:t>dejamos</a:t>
            </a:r>
            <a:r>
              <a:rPr lang="es-419">
                <a:solidFill>
                  <a:schemeClr val="dk2"/>
                </a:solidFill>
              </a:rPr>
              <a:t> el guarida </a:t>
            </a:r>
            <a:r>
              <a:rPr lang="es-419">
                <a:solidFill>
                  <a:schemeClr val="dk2"/>
                </a:solidFill>
              </a:rPr>
              <a:t>ahí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Notemos que podemos tener </a:t>
            </a:r>
            <a:r>
              <a:rPr b="1" lang="es-419">
                <a:solidFill>
                  <a:schemeClr val="dk2"/>
                </a:solidFill>
              </a:rPr>
              <a:t>dos casos</a:t>
            </a:r>
            <a:r>
              <a:rPr lang="es-419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El primero es si el </a:t>
            </a:r>
            <a:r>
              <a:rPr b="1" lang="es-419">
                <a:solidFill>
                  <a:schemeClr val="dk2"/>
                </a:solidFill>
              </a:rPr>
              <a:t>vértice</a:t>
            </a:r>
            <a:r>
              <a:rPr b="1" lang="es-419">
                <a:solidFill>
                  <a:schemeClr val="dk2"/>
                </a:solidFill>
              </a:rPr>
              <a:t> reflex v</a:t>
            </a:r>
            <a:r>
              <a:rPr lang="es-419">
                <a:solidFill>
                  <a:schemeClr val="dk2"/>
                </a:solidFill>
              </a:rPr>
              <a:t> que vamos a quitar </a:t>
            </a:r>
            <a:r>
              <a:rPr b="1" lang="es-419">
                <a:solidFill>
                  <a:schemeClr val="dk2"/>
                </a:solidFill>
              </a:rPr>
              <a:t>tiene un guardia</a:t>
            </a:r>
            <a:r>
              <a:rPr lang="es-419">
                <a:solidFill>
                  <a:schemeClr val="dk2"/>
                </a:solidFill>
              </a:rPr>
              <a:t>, entonces </a:t>
            </a:r>
            <a:r>
              <a:rPr b="1" lang="es-419">
                <a:solidFill>
                  <a:schemeClr val="dk2"/>
                </a:solidFill>
              </a:rPr>
              <a:t>dejar</a:t>
            </a:r>
            <a:r>
              <a:rPr lang="es-419">
                <a:solidFill>
                  <a:schemeClr val="dk2"/>
                </a:solidFill>
              </a:rPr>
              <a:t> el guarida en el </a:t>
            </a:r>
            <a:r>
              <a:rPr b="1" lang="es-419">
                <a:solidFill>
                  <a:schemeClr val="dk2"/>
                </a:solidFill>
              </a:rPr>
              <a:t>mismo </a:t>
            </a:r>
            <a:r>
              <a:rPr b="1" lang="es-419">
                <a:solidFill>
                  <a:schemeClr val="dk2"/>
                </a:solidFill>
              </a:rPr>
              <a:t>lugar</a:t>
            </a:r>
            <a:r>
              <a:rPr lang="es-419">
                <a:solidFill>
                  <a:schemeClr val="dk2"/>
                </a:solidFill>
              </a:rPr>
              <a:t> y claramente ese guardia podrá </a:t>
            </a:r>
            <a:r>
              <a:rPr b="1" lang="es-419">
                <a:solidFill>
                  <a:schemeClr val="dk2"/>
                </a:solidFill>
              </a:rPr>
              <a:t>observar</a:t>
            </a:r>
            <a:r>
              <a:rPr lang="es-419">
                <a:solidFill>
                  <a:schemeClr val="dk2"/>
                </a:solidFill>
              </a:rPr>
              <a:t> la parte del polígono que regresamos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El segundo caso es si el </a:t>
            </a:r>
            <a:r>
              <a:rPr b="1" lang="es-419">
                <a:solidFill>
                  <a:schemeClr val="dk2"/>
                </a:solidFill>
              </a:rPr>
              <a:t>vértice reflex v</a:t>
            </a:r>
            <a:r>
              <a:rPr lang="es-419">
                <a:solidFill>
                  <a:schemeClr val="dk2"/>
                </a:solidFill>
              </a:rPr>
              <a:t> que vamos a quitar </a:t>
            </a:r>
            <a:r>
              <a:rPr b="1" lang="es-419">
                <a:solidFill>
                  <a:schemeClr val="dk2"/>
                </a:solidFill>
              </a:rPr>
              <a:t>no tiene un guardia</a:t>
            </a:r>
            <a:r>
              <a:rPr lang="es-419">
                <a:solidFill>
                  <a:schemeClr val="dk2"/>
                </a:solidFill>
              </a:rPr>
              <a:t>, eso significa que durante el algoritmo algún </a:t>
            </a:r>
            <a:r>
              <a:rPr b="1" lang="es-419">
                <a:solidFill>
                  <a:schemeClr val="dk2"/>
                </a:solidFill>
              </a:rPr>
              <a:t>corte</a:t>
            </a:r>
            <a:r>
              <a:rPr lang="es-419">
                <a:solidFill>
                  <a:schemeClr val="dk2"/>
                </a:solidFill>
              </a:rPr>
              <a:t> (horizontal o vertical) se realizó en el vértice, en ambos casos podemos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 ver que </a:t>
            </a:r>
            <a:r>
              <a:rPr b="1" lang="es-419">
                <a:solidFill>
                  <a:schemeClr val="dk2"/>
                </a:solidFill>
              </a:rPr>
              <a:t>alguna de las aristas incidentes en el vértice</a:t>
            </a:r>
            <a:r>
              <a:rPr lang="es-419">
                <a:solidFill>
                  <a:schemeClr val="dk2"/>
                </a:solidFill>
              </a:rPr>
              <a:t> va a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ser una </a:t>
            </a:r>
            <a:r>
              <a:rPr b="1" lang="es-419">
                <a:solidFill>
                  <a:schemeClr val="dk2"/>
                </a:solidFill>
              </a:rPr>
              <a:t>arista completa</a:t>
            </a:r>
            <a:r>
              <a:rPr lang="es-419">
                <a:solidFill>
                  <a:schemeClr val="dk2"/>
                </a:solidFill>
              </a:rPr>
              <a:t> (una arista que une dos puntos, no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hay nada bloqueado a los dos extremos de la arista y no es un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corte realizado en el algoritmo) de una </a:t>
            </a:r>
            <a:r>
              <a:rPr b="1" lang="es-419">
                <a:solidFill>
                  <a:schemeClr val="dk2"/>
                </a:solidFill>
              </a:rPr>
              <a:t>pieza con forma de L</a:t>
            </a:r>
            <a:r>
              <a:rPr lang="es-419">
                <a:solidFill>
                  <a:schemeClr val="dk2"/>
                </a:solidFill>
              </a:rPr>
              <a:t>,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entonces por el paso anterior sabemos que tendrá un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guardia g</a:t>
            </a:r>
            <a:r>
              <a:rPr lang="es-419">
                <a:solidFill>
                  <a:schemeClr val="dk2"/>
                </a:solidFill>
              </a:rPr>
              <a:t> y ese guarida podrá </a:t>
            </a:r>
            <a:r>
              <a:rPr b="1" lang="es-419">
                <a:solidFill>
                  <a:schemeClr val="dk2"/>
                </a:solidFill>
              </a:rPr>
              <a:t>observar</a:t>
            </a:r>
            <a:r>
              <a:rPr lang="es-419">
                <a:solidFill>
                  <a:schemeClr val="dk2"/>
                </a:solidFill>
              </a:rPr>
              <a:t> la parte del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polígono que regresamos, debido a que </a:t>
            </a:r>
            <a:r>
              <a:rPr b="1" lang="es-419">
                <a:solidFill>
                  <a:schemeClr val="dk2"/>
                </a:solidFill>
              </a:rPr>
              <a:t>🛆x y 🛆y</a:t>
            </a:r>
            <a:r>
              <a:rPr lang="es-419">
                <a:solidFill>
                  <a:schemeClr val="dk2"/>
                </a:solidFill>
              </a:rPr>
              <a:t> las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escogimos para que sean tan </a:t>
            </a:r>
            <a:r>
              <a:rPr b="1" lang="es-419">
                <a:solidFill>
                  <a:schemeClr val="dk2"/>
                </a:solidFill>
              </a:rPr>
              <a:t>pequeñas</a:t>
            </a:r>
            <a:r>
              <a:rPr lang="es-419">
                <a:solidFill>
                  <a:schemeClr val="dk2"/>
                </a:solidFill>
              </a:rPr>
              <a:t> que </a:t>
            </a:r>
            <a:endParaRPr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no sean golpeadas</a:t>
            </a:r>
            <a:r>
              <a:rPr lang="es-419">
                <a:solidFill>
                  <a:schemeClr val="dk2"/>
                </a:solidFill>
              </a:rPr>
              <a:t> por ningún </a:t>
            </a:r>
            <a:r>
              <a:rPr b="1" lang="es-419">
                <a:solidFill>
                  <a:schemeClr val="dk2"/>
                </a:solidFill>
              </a:rPr>
              <a:t>corte</a:t>
            </a:r>
            <a:r>
              <a:rPr lang="es-419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400" y="2791350"/>
            <a:ext cx="1939975" cy="21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50" y="2791350"/>
            <a:ext cx="1939975" cy="210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0" y="88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2"/>
                </a:solidFill>
              </a:rPr>
              <a:t>Paso 6: Quitar el </a:t>
            </a:r>
            <a:r>
              <a:rPr b="1" lang="es-419" sz="2400">
                <a:solidFill>
                  <a:schemeClr val="dk2"/>
                </a:solidFill>
              </a:rPr>
              <a:t>vértice</a:t>
            </a:r>
            <a:r>
              <a:rPr b="1" lang="es-419" sz="2400">
                <a:solidFill>
                  <a:schemeClr val="dk2"/>
                </a:solidFill>
              </a:rPr>
              <a:t> reflex extra O(n)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/>
        </p:nvSpPr>
        <p:spPr>
          <a:xfrm>
            <a:off x="242150" y="24512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4694200" y="1463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242150" y="2660975"/>
            <a:ext cx="5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(3)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50" y="146375"/>
            <a:ext cx="2713369" cy="2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648" y="146375"/>
            <a:ext cx="2713376" cy="241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50" y="2571750"/>
            <a:ext cx="2713376" cy="241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3771013" y="3364025"/>
            <a:ext cx="289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16 vértices</a:t>
            </a:r>
            <a:br>
              <a:rPr lang="es-419"/>
            </a:br>
            <a:r>
              <a:rPr lang="es-419"/>
              <a:t>6 vértices reflex, 2(6) + 4 = 16</a:t>
            </a:r>
            <a:br>
              <a:rPr lang="es-419"/>
            </a:br>
            <a:r>
              <a:rPr lang="es-419"/>
              <a:t>4 guardias, ⌊16/4⌋ = 4 = ⌊6/2⌋ + 1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/>
        </p:nvSpPr>
        <p:spPr>
          <a:xfrm>
            <a:off x="0" y="889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Casos Especiales Pt 1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0" y="704550"/>
            <a:ext cx="9144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El primero </a:t>
            </a:r>
            <a:r>
              <a:rPr b="1" lang="es-419" sz="1600">
                <a:solidFill>
                  <a:schemeClr val="dk2"/>
                </a:solidFill>
              </a:rPr>
              <a:t>caso especial</a:t>
            </a:r>
            <a:r>
              <a:rPr lang="es-419" sz="1600">
                <a:solidFill>
                  <a:schemeClr val="dk2"/>
                </a:solidFill>
              </a:rPr>
              <a:t> es cuando un polígono tiene una o más </a:t>
            </a:r>
            <a:r>
              <a:rPr b="1" lang="es-419" sz="1600">
                <a:solidFill>
                  <a:schemeClr val="dk2"/>
                </a:solidFill>
              </a:rPr>
              <a:t>parejas de vértice reflex</a:t>
            </a:r>
            <a:r>
              <a:rPr lang="es-419" sz="1600">
                <a:solidFill>
                  <a:schemeClr val="dk2"/>
                </a:solidFill>
              </a:rPr>
              <a:t> que se </a:t>
            </a:r>
            <a:r>
              <a:rPr b="1" lang="es-419" sz="1600">
                <a:solidFill>
                  <a:schemeClr val="dk2"/>
                </a:solidFill>
              </a:rPr>
              <a:t>pueden ver mediante una línea horizontal o vertical</a:t>
            </a:r>
            <a:r>
              <a:rPr lang="es-419" sz="1600">
                <a:solidFill>
                  <a:schemeClr val="dk2"/>
                </a:solidFill>
              </a:rPr>
              <a:t>, esta es la restricción que pusimos al inicio, ya que sin esta restricción la </a:t>
            </a:r>
            <a:r>
              <a:rPr b="1" lang="es-419" sz="1600">
                <a:solidFill>
                  <a:schemeClr val="dk2"/>
                </a:solidFill>
              </a:rPr>
              <a:t>observación 3</a:t>
            </a:r>
            <a:r>
              <a:rPr lang="es-419" sz="1600">
                <a:solidFill>
                  <a:schemeClr val="dk2"/>
                </a:solidFill>
              </a:rPr>
              <a:t> puede no cumplirse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Notemos que podemos </a:t>
            </a:r>
            <a:r>
              <a:rPr b="1" lang="es-419" sz="1600">
                <a:solidFill>
                  <a:schemeClr val="dk2"/>
                </a:solidFill>
              </a:rPr>
              <a:t>identificar</a:t>
            </a:r>
            <a:r>
              <a:rPr lang="es-419" sz="1600">
                <a:solidFill>
                  <a:schemeClr val="dk2"/>
                </a:solidFill>
              </a:rPr>
              <a:t> si dos </a:t>
            </a:r>
            <a:r>
              <a:rPr b="1" lang="es-419" sz="1600">
                <a:solidFill>
                  <a:schemeClr val="dk2"/>
                </a:solidFill>
              </a:rPr>
              <a:t>vértices reflex se pueden ver mediante una línea horizontal</a:t>
            </a:r>
            <a:r>
              <a:rPr lang="es-419" sz="1600">
                <a:solidFill>
                  <a:schemeClr val="dk2"/>
                </a:solidFill>
              </a:rPr>
              <a:t> durante el barrido del línea del </a:t>
            </a:r>
            <a:r>
              <a:rPr b="1" lang="es-419" sz="1600">
                <a:solidFill>
                  <a:schemeClr val="dk2"/>
                </a:solidFill>
              </a:rPr>
              <a:t>paso 2</a:t>
            </a:r>
            <a:r>
              <a:rPr lang="es-419" sz="1600">
                <a:solidFill>
                  <a:schemeClr val="dk2"/>
                </a:solidFill>
              </a:rPr>
              <a:t>, entonces antes de pasar al paso 3 podemos </a:t>
            </a:r>
            <a:r>
              <a:rPr b="1" lang="es-419" sz="1600">
                <a:solidFill>
                  <a:schemeClr val="dk2"/>
                </a:solidFill>
              </a:rPr>
              <a:t>partir el polígono</a:t>
            </a:r>
            <a:r>
              <a:rPr lang="es-419" sz="1600">
                <a:solidFill>
                  <a:schemeClr val="dk2"/>
                </a:solidFill>
              </a:rPr>
              <a:t> en esa </a:t>
            </a:r>
            <a:r>
              <a:rPr b="1" lang="es-419" sz="1600">
                <a:solidFill>
                  <a:schemeClr val="dk2"/>
                </a:solidFill>
              </a:rPr>
              <a:t>línea horizontal</a:t>
            </a:r>
            <a:r>
              <a:rPr lang="es-419" sz="1600">
                <a:solidFill>
                  <a:schemeClr val="dk2"/>
                </a:solidFill>
              </a:rPr>
              <a:t> para que los dos polígonos resultantes ya </a:t>
            </a:r>
            <a:r>
              <a:rPr b="1" lang="es-419" sz="1600">
                <a:solidFill>
                  <a:schemeClr val="dk2"/>
                </a:solidFill>
              </a:rPr>
              <a:t>cumplen la restricción</a:t>
            </a:r>
            <a:r>
              <a:rPr lang="es-419" sz="1600">
                <a:solidFill>
                  <a:schemeClr val="dk2"/>
                </a:solidFill>
              </a:rPr>
              <a:t> del inicio, este </a:t>
            </a:r>
            <a:r>
              <a:rPr b="1" lang="es-419" sz="1600">
                <a:solidFill>
                  <a:schemeClr val="dk2"/>
                </a:solidFill>
              </a:rPr>
              <a:t>corte quita dos vértices reflex</a:t>
            </a:r>
            <a:r>
              <a:rPr lang="es-419" sz="1600">
                <a:solidFill>
                  <a:schemeClr val="dk2"/>
                </a:solidFill>
              </a:rPr>
              <a:t> por lo tanto tendremos que la cantidad de vértices reflex original </a:t>
            </a:r>
            <a:r>
              <a:rPr b="1" lang="es-419" sz="1600">
                <a:solidFill>
                  <a:schemeClr val="dk2"/>
                </a:solidFill>
              </a:rPr>
              <a:t>r = r1 + r2 + 2</a:t>
            </a:r>
            <a:r>
              <a:rPr lang="es-419" sz="1600">
                <a:solidFill>
                  <a:schemeClr val="dk2"/>
                </a:solidFill>
              </a:rPr>
              <a:t>, con r1 y r2 la cantidad de vértices reflex de los dos nuevos polígonos, y sin importar su paridad tenemos que </a:t>
            </a:r>
            <a:r>
              <a:rPr b="1" lang="es-419" sz="1600">
                <a:solidFill>
                  <a:schemeClr val="dk2"/>
                </a:solidFill>
              </a:rPr>
              <a:t>⌊r1/2⌋ + 1 + ⌊r2/2⌋ + 1 ≤ ⌊(r1 + r2)/2⌋ + 2 = ⌊r/2⌋ + 1</a:t>
            </a:r>
            <a:r>
              <a:rPr lang="es-419" sz="1600">
                <a:solidFill>
                  <a:schemeClr val="dk2"/>
                </a:solidFill>
              </a:rPr>
              <a:t> (recordando que r es impar), por lo que podemos </a:t>
            </a:r>
            <a:r>
              <a:rPr b="1" lang="es-419" sz="1600">
                <a:solidFill>
                  <a:schemeClr val="dk2"/>
                </a:solidFill>
              </a:rPr>
              <a:t>repetir</a:t>
            </a:r>
            <a:r>
              <a:rPr lang="es-419" sz="1600">
                <a:solidFill>
                  <a:schemeClr val="dk2"/>
                </a:solidFill>
              </a:rPr>
              <a:t> esto de partir en la líneas horizontales que permiten parejas de vértices reflex verse y seguir </a:t>
            </a:r>
            <a:r>
              <a:rPr b="1" lang="es-419" sz="1600">
                <a:solidFill>
                  <a:schemeClr val="dk2"/>
                </a:solidFill>
              </a:rPr>
              <a:t>respetando la cantidad de guardia</a:t>
            </a:r>
            <a:r>
              <a:rPr b="1" lang="es-419" sz="1600">
                <a:solidFill>
                  <a:schemeClr val="dk2"/>
                </a:solidFill>
              </a:rPr>
              <a:t>s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b="14591" l="0" r="0" t="15857"/>
          <a:stretch/>
        </p:blipFill>
        <p:spPr>
          <a:xfrm>
            <a:off x="1473250" y="3720975"/>
            <a:ext cx="2061125" cy="13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775" y="3713622"/>
            <a:ext cx="1507575" cy="1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/>
        </p:nvSpPr>
        <p:spPr>
          <a:xfrm>
            <a:off x="0" y="889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Casos Especiales Pt 2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0" y="7045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Ahora si  dos </a:t>
            </a:r>
            <a:r>
              <a:rPr b="1" lang="es-419" sz="1600">
                <a:solidFill>
                  <a:schemeClr val="dk2"/>
                </a:solidFill>
              </a:rPr>
              <a:t>vértices</a:t>
            </a:r>
            <a:r>
              <a:rPr b="1" lang="es-419" sz="1600">
                <a:solidFill>
                  <a:schemeClr val="dk2"/>
                </a:solidFill>
              </a:rPr>
              <a:t> reflex se pueden ver mediante una </a:t>
            </a:r>
            <a:r>
              <a:rPr b="1" lang="es-419" sz="1600">
                <a:solidFill>
                  <a:schemeClr val="dk2"/>
                </a:solidFill>
              </a:rPr>
              <a:t>línea vertical</a:t>
            </a:r>
            <a:r>
              <a:rPr lang="es-419" sz="1600">
                <a:solidFill>
                  <a:schemeClr val="dk2"/>
                </a:solidFill>
              </a:rPr>
              <a:t> tendremos que durante el </a:t>
            </a:r>
            <a:r>
              <a:rPr b="1" lang="es-419" sz="1600">
                <a:solidFill>
                  <a:schemeClr val="dk2"/>
                </a:solidFill>
              </a:rPr>
              <a:t>paso 5</a:t>
            </a:r>
            <a:r>
              <a:rPr lang="es-419" sz="1600">
                <a:solidFill>
                  <a:schemeClr val="dk2"/>
                </a:solidFill>
              </a:rPr>
              <a:t> puede pasar que alguna de las </a:t>
            </a:r>
            <a:r>
              <a:rPr b="1" lang="es-419" sz="1600">
                <a:solidFill>
                  <a:schemeClr val="dk2"/>
                </a:solidFill>
              </a:rPr>
              <a:t>piezas con forma de L</a:t>
            </a:r>
            <a:r>
              <a:rPr lang="es-419" sz="1600">
                <a:solidFill>
                  <a:schemeClr val="dk2"/>
                </a:solidFill>
              </a:rPr>
              <a:t> se puede degenerar y volverse un </a:t>
            </a:r>
            <a:r>
              <a:rPr b="1" lang="es-419" sz="1600">
                <a:solidFill>
                  <a:schemeClr val="dk2"/>
                </a:solidFill>
              </a:rPr>
              <a:t>rectángulo</a:t>
            </a:r>
            <a:r>
              <a:rPr lang="es-419" sz="1600">
                <a:solidFill>
                  <a:schemeClr val="dk2"/>
                </a:solidFill>
              </a:rPr>
              <a:t>, pero eso no nos afectará con el resto del algoritmo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040" y="3831493"/>
            <a:ext cx="953925" cy="10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50" y="1854975"/>
            <a:ext cx="341947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900" y="1854975"/>
            <a:ext cx="35461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104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2"/>
                </a:solidFill>
              </a:rPr>
              <a:t>Antecedentes Pt. 1</a:t>
            </a:r>
            <a:endParaRPr b="1" sz="30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0" y="1510525"/>
            <a:ext cx="214090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275" y="1510525"/>
            <a:ext cx="2140900" cy="212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450" y="1510525"/>
            <a:ext cx="2140900" cy="21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650" y="1510525"/>
            <a:ext cx="2140900" cy="21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/>
        </p:nvSpPr>
        <p:spPr>
          <a:xfrm>
            <a:off x="0" y="889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Conclusiones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0" y="704550"/>
            <a:ext cx="9144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Este </a:t>
            </a:r>
            <a:r>
              <a:rPr b="1" lang="es-419" sz="1600">
                <a:solidFill>
                  <a:schemeClr val="dk2"/>
                </a:solidFill>
              </a:rPr>
              <a:t>algoritmo</a:t>
            </a:r>
            <a:r>
              <a:rPr lang="es-419" sz="1600">
                <a:solidFill>
                  <a:schemeClr val="dk2"/>
                </a:solidFill>
              </a:rPr>
              <a:t> sirve para resolver algunos </a:t>
            </a:r>
            <a:r>
              <a:rPr b="1" lang="es-419" sz="1600">
                <a:solidFill>
                  <a:schemeClr val="dk2"/>
                </a:solidFill>
              </a:rPr>
              <a:t>problemas</a:t>
            </a:r>
            <a:r>
              <a:rPr lang="es-419" sz="1600">
                <a:solidFill>
                  <a:schemeClr val="dk2"/>
                </a:solidFill>
              </a:rPr>
              <a:t>: </a:t>
            </a:r>
            <a:r>
              <a:rPr b="1" lang="es-419" sz="1600">
                <a:solidFill>
                  <a:schemeClr val="dk2"/>
                </a:solidFill>
              </a:rPr>
              <a:t>acomodo de guardias</a:t>
            </a:r>
            <a:r>
              <a:rPr lang="es-419" sz="1600">
                <a:solidFill>
                  <a:schemeClr val="dk2"/>
                </a:solidFill>
              </a:rPr>
              <a:t>, </a:t>
            </a:r>
            <a:r>
              <a:rPr b="1" lang="es-419" sz="1600">
                <a:solidFill>
                  <a:schemeClr val="dk2"/>
                </a:solidFill>
              </a:rPr>
              <a:t>descomposición en piezas con forma de estrella</a:t>
            </a:r>
            <a:r>
              <a:rPr lang="es-419" sz="1600">
                <a:solidFill>
                  <a:schemeClr val="dk2"/>
                </a:solidFill>
              </a:rPr>
              <a:t> y </a:t>
            </a:r>
            <a:r>
              <a:rPr b="1" lang="es-419" sz="1600">
                <a:solidFill>
                  <a:schemeClr val="dk2"/>
                </a:solidFill>
              </a:rPr>
              <a:t>partición en piezas con forma de L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El </a:t>
            </a:r>
            <a:r>
              <a:rPr b="1" lang="es-419" sz="1600">
                <a:solidFill>
                  <a:schemeClr val="dk2"/>
                </a:solidFill>
              </a:rPr>
              <a:t>algoritmo</a:t>
            </a:r>
            <a:r>
              <a:rPr lang="es-419" sz="1600">
                <a:solidFill>
                  <a:schemeClr val="dk2"/>
                </a:solidFill>
              </a:rPr>
              <a:t> puede correr en tiempo </a:t>
            </a:r>
            <a:r>
              <a:rPr b="1" lang="es-419" sz="1600">
                <a:solidFill>
                  <a:schemeClr val="dk2"/>
                </a:solidFill>
              </a:rPr>
              <a:t>O(n log n)</a:t>
            </a:r>
            <a:r>
              <a:rPr lang="es-419" sz="1600">
                <a:solidFill>
                  <a:schemeClr val="dk2"/>
                </a:solidFill>
              </a:rPr>
              <a:t> para un </a:t>
            </a:r>
            <a:r>
              <a:rPr b="1" lang="es-419" sz="1600">
                <a:solidFill>
                  <a:schemeClr val="dk2"/>
                </a:solidFill>
              </a:rPr>
              <a:t>polígono rectilíneo arbitrario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El </a:t>
            </a:r>
            <a:r>
              <a:rPr b="1" lang="es-419" sz="1600">
                <a:solidFill>
                  <a:schemeClr val="dk2"/>
                </a:solidFill>
              </a:rPr>
              <a:t>algoritmo</a:t>
            </a:r>
            <a:r>
              <a:rPr lang="es-419" sz="1600">
                <a:solidFill>
                  <a:schemeClr val="dk2"/>
                </a:solidFill>
              </a:rPr>
              <a:t> podría correr en </a:t>
            </a:r>
            <a:r>
              <a:rPr b="1" lang="es-419" sz="1600">
                <a:solidFill>
                  <a:schemeClr val="dk2"/>
                </a:solidFill>
              </a:rPr>
              <a:t>tiempo lineal</a:t>
            </a:r>
            <a:r>
              <a:rPr lang="es-419" sz="1600">
                <a:solidFill>
                  <a:schemeClr val="dk2"/>
                </a:solidFill>
              </a:rPr>
              <a:t> si el </a:t>
            </a:r>
            <a:r>
              <a:rPr b="1" lang="es-419" sz="1600">
                <a:solidFill>
                  <a:schemeClr val="dk2"/>
                </a:solidFill>
              </a:rPr>
              <a:t>paso 2</a:t>
            </a:r>
            <a:r>
              <a:rPr lang="es-419" sz="1600">
                <a:solidFill>
                  <a:schemeClr val="dk2"/>
                </a:solidFill>
              </a:rPr>
              <a:t> (cómputo de los cortes horizontales) pudiera realizarse en </a:t>
            </a:r>
            <a:r>
              <a:rPr b="1" lang="es-419" sz="1600">
                <a:solidFill>
                  <a:schemeClr val="dk2"/>
                </a:solidFill>
              </a:rPr>
              <a:t>tiempo lineal</a:t>
            </a:r>
            <a:r>
              <a:rPr lang="es-419" sz="1600">
                <a:solidFill>
                  <a:schemeClr val="dk2"/>
                </a:solidFill>
              </a:rPr>
              <a:t>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00" y="2571763"/>
            <a:ext cx="2411300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725" y="2603150"/>
            <a:ext cx="2348550" cy="2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125" y="2413125"/>
            <a:ext cx="1478025" cy="25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/>
        </p:nvSpPr>
        <p:spPr>
          <a:xfrm>
            <a:off x="0" y="39375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400">
                <a:solidFill>
                  <a:schemeClr val="dk2"/>
                </a:solidFill>
              </a:rPr>
              <a:t>¿Listo para </a:t>
            </a:r>
            <a:r>
              <a:rPr b="1" lang="es-419" sz="3400">
                <a:solidFill>
                  <a:schemeClr val="dk2"/>
                </a:solidFill>
              </a:rPr>
              <a:t>implementar</a:t>
            </a:r>
            <a:r>
              <a:rPr b="1" lang="es-419" sz="3400">
                <a:solidFill>
                  <a:schemeClr val="dk2"/>
                </a:solidFill>
              </a:rPr>
              <a:t>?</a:t>
            </a:r>
            <a:endParaRPr b="1" sz="3400">
              <a:solidFill>
                <a:schemeClr val="dk2"/>
              </a:solidFill>
            </a:endParaRPr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30991" y="1193625"/>
            <a:ext cx="1872009" cy="17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975" y="1193625"/>
            <a:ext cx="1734725" cy="17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112" y="1874887"/>
            <a:ext cx="1411775" cy="2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975" y="3201025"/>
            <a:ext cx="1734725" cy="157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5700" y="3249025"/>
            <a:ext cx="1482599" cy="14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0" y="104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2"/>
                </a:solidFill>
              </a:rPr>
              <a:t>Antecedentes Pt. 2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78350" y="628350"/>
            <a:ext cx="8187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Problema de la Galería de Arte </a:t>
            </a:r>
            <a:r>
              <a:rPr b="1" lang="es-419" sz="1800">
                <a:solidFill>
                  <a:schemeClr val="dk2"/>
                </a:solidFill>
              </a:rPr>
              <a:t>Rectilínea</a:t>
            </a:r>
            <a:r>
              <a:rPr b="1" lang="es-419" sz="1800">
                <a:solidFill>
                  <a:schemeClr val="dk2"/>
                </a:solidFill>
              </a:rPr>
              <a:t>, </a:t>
            </a:r>
            <a:r>
              <a:rPr b="1" lang="es-419" sz="1800">
                <a:solidFill>
                  <a:schemeClr val="dk2"/>
                </a:solidFill>
              </a:rPr>
              <a:t>J. Kahn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Similar al problema </a:t>
            </a:r>
            <a:r>
              <a:rPr lang="es-419">
                <a:solidFill>
                  <a:schemeClr val="dk2"/>
                </a:solidFill>
              </a:rPr>
              <a:t>original</a:t>
            </a:r>
            <a:r>
              <a:rPr lang="es-419">
                <a:solidFill>
                  <a:schemeClr val="dk2"/>
                </a:solidFill>
              </a:rPr>
              <a:t> de la </a:t>
            </a:r>
            <a:r>
              <a:rPr lang="es-419">
                <a:solidFill>
                  <a:schemeClr val="dk2"/>
                </a:solidFill>
              </a:rPr>
              <a:t>Galería</a:t>
            </a:r>
            <a:r>
              <a:rPr lang="es-419">
                <a:solidFill>
                  <a:schemeClr val="dk2"/>
                </a:solidFill>
              </a:rPr>
              <a:t> de Arte pero ahora con un </a:t>
            </a:r>
            <a:r>
              <a:rPr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lang="es-419">
                <a:solidFill>
                  <a:schemeClr val="dk2"/>
                </a:solidFill>
              </a:rPr>
              <a:t>rectilíneo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Demostraciones de que son suficientes ⌊n/4⌋ guardias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Kahn </a:t>
            </a:r>
            <a:r>
              <a:rPr lang="es-419">
                <a:solidFill>
                  <a:schemeClr val="dk2"/>
                </a:solidFill>
              </a:rPr>
              <a:t>demostró</a:t>
            </a:r>
            <a:r>
              <a:rPr lang="es-419">
                <a:solidFill>
                  <a:schemeClr val="dk2"/>
                </a:solidFill>
              </a:rPr>
              <a:t> que para la </a:t>
            </a:r>
            <a:r>
              <a:rPr lang="es-419">
                <a:solidFill>
                  <a:schemeClr val="dk2"/>
                </a:solidFill>
              </a:rPr>
              <a:t>galería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lang="es-419">
                <a:solidFill>
                  <a:schemeClr val="dk2"/>
                </a:solidFill>
              </a:rPr>
              <a:t>rectilínea</a:t>
            </a:r>
            <a:r>
              <a:rPr lang="es-419">
                <a:solidFill>
                  <a:schemeClr val="dk2"/>
                </a:solidFill>
              </a:rPr>
              <a:t> eran suficientes ⌊n/4⌋ guardias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Después </a:t>
            </a:r>
            <a:r>
              <a:rPr lang="es-419">
                <a:solidFill>
                  <a:schemeClr val="dk2"/>
                </a:solidFill>
              </a:rPr>
              <a:t>Joseph O'Rourke</a:t>
            </a:r>
            <a:r>
              <a:rPr lang="es-419">
                <a:solidFill>
                  <a:schemeClr val="dk2"/>
                </a:solidFill>
              </a:rPr>
              <a:t> dio otra demostración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Algoritmos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J. Sack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lang="es-419">
                <a:solidFill>
                  <a:schemeClr val="dk2"/>
                </a:solidFill>
              </a:rPr>
              <a:t>desarrolló</a:t>
            </a:r>
            <a:r>
              <a:rPr lang="es-419">
                <a:solidFill>
                  <a:schemeClr val="dk2"/>
                </a:solidFill>
              </a:rPr>
              <a:t> un algoritmo para descomponer un </a:t>
            </a:r>
            <a:r>
              <a:rPr lang="es-419">
                <a:solidFill>
                  <a:schemeClr val="dk2"/>
                </a:solidFill>
              </a:rPr>
              <a:t>polígono</a:t>
            </a:r>
            <a:r>
              <a:rPr lang="es-419">
                <a:solidFill>
                  <a:schemeClr val="dk2"/>
                </a:solidFill>
              </a:rPr>
              <a:t> </a:t>
            </a:r>
            <a:r>
              <a:rPr lang="es-419">
                <a:solidFill>
                  <a:schemeClr val="dk2"/>
                </a:solidFill>
              </a:rPr>
              <a:t>rectilíneo</a:t>
            </a:r>
            <a:r>
              <a:rPr lang="es-419">
                <a:solidFill>
                  <a:schemeClr val="dk2"/>
                </a:solidFill>
              </a:rPr>
              <a:t> en 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cuadriláteros</a:t>
            </a:r>
            <a:r>
              <a:rPr lang="es-419">
                <a:solidFill>
                  <a:schemeClr val="dk2"/>
                </a:solidFill>
              </a:rPr>
              <a:t> convexos y junto con la </a:t>
            </a:r>
            <a:r>
              <a:rPr lang="es-419">
                <a:solidFill>
                  <a:schemeClr val="dk2"/>
                </a:solidFill>
              </a:rPr>
              <a:t>demostración</a:t>
            </a:r>
            <a:r>
              <a:rPr lang="es-419">
                <a:solidFill>
                  <a:schemeClr val="dk2"/>
                </a:solidFill>
              </a:rPr>
              <a:t> de Kahn </a:t>
            </a:r>
            <a:r>
              <a:rPr lang="es-419">
                <a:solidFill>
                  <a:schemeClr val="dk2"/>
                </a:solidFill>
              </a:rPr>
              <a:t>surgió</a:t>
            </a:r>
            <a:r>
              <a:rPr lang="es-419">
                <a:solidFill>
                  <a:schemeClr val="dk2"/>
                </a:solidFill>
              </a:rPr>
              <a:t> un algoritmo 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para acomodar los ⌊n/4⌋ guardias en tiempo O(n log n), y la vez partir el polígono </a:t>
            </a:r>
            <a:endParaRPr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en partes con forma de estrella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4388" t="0"/>
          <a:stretch/>
        </p:blipFill>
        <p:spPr>
          <a:xfrm>
            <a:off x="2527525" y="3659850"/>
            <a:ext cx="4088950" cy="12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0" y="866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2"/>
                </a:solidFill>
              </a:rPr>
              <a:t>Problema del Algoritmo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78350" y="856950"/>
            <a:ext cx="818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-419" sz="1800">
                <a:solidFill>
                  <a:schemeClr val="dk2"/>
                </a:solidFill>
              </a:rPr>
              <a:t>Ejemplar</a:t>
            </a:r>
            <a:r>
              <a:rPr lang="es-419" sz="1800">
                <a:solidFill>
                  <a:schemeClr val="dk2"/>
                </a:solidFill>
              </a:rPr>
              <a:t>: Un polígono (sin hoyos) rectilíneo (un polígono simple en el que todas sus aristas son horizontales o verticales) de n vértices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-419" sz="1800">
                <a:solidFill>
                  <a:schemeClr val="dk2"/>
                </a:solidFill>
              </a:rPr>
              <a:t>Pregunta</a:t>
            </a:r>
            <a:r>
              <a:rPr lang="es-419" sz="1800">
                <a:solidFill>
                  <a:schemeClr val="dk2"/>
                </a:solidFill>
              </a:rPr>
              <a:t>: ¿Cuál es la posición de ⌊n/4⌋ guardias dentro del polígono, tal que cubran a todo el polígono?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600" y="2503050"/>
            <a:ext cx="1876200" cy="25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929" y="2550675"/>
            <a:ext cx="1308275" cy="245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0" y="866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2"/>
                </a:solidFill>
              </a:rPr>
              <a:t>Cosas necesarias para el </a:t>
            </a:r>
            <a:r>
              <a:rPr b="1" lang="es-419" sz="3000">
                <a:solidFill>
                  <a:schemeClr val="dk2"/>
                </a:solidFill>
              </a:rPr>
              <a:t>Algoritmo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78350" y="856950"/>
            <a:ext cx="818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El algoritmo </a:t>
            </a:r>
            <a:r>
              <a:rPr lang="es-419" sz="1800">
                <a:solidFill>
                  <a:schemeClr val="dk2"/>
                </a:solidFill>
              </a:rPr>
              <a:t>está</a:t>
            </a:r>
            <a:r>
              <a:rPr lang="es-419" sz="1800">
                <a:solidFill>
                  <a:schemeClr val="dk2"/>
                </a:solidFill>
              </a:rPr>
              <a:t> basado en la </a:t>
            </a:r>
            <a:r>
              <a:rPr lang="es-419" sz="1800">
                <a:solidFill>
                  <a:schemeClr val="dk2"/>
                </a:solidFill>
              </a:rPr>
              <a:t>demostración</a:t>
            </a:r>
            <a:r>
              <a:rPr lang="es-419" sz="1800">
                <a:solidFill>
                  <a:schemeClr val="dk2"/>
                </a:solidFill>
              </a:rPr>
              <a:t> de O'Rourke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Veremos tres observaciones de la </a:t>
            </a:r>
            <a:r>
              <a:rPr lang="es-419" sz="1800">
                <a:solidFill>
                  <a:schemeClr val="dk2"/>
                </a:solidFill>
              </a:rPr>
              <a:t>demostración</a:t>
            </a:r>
            <a:r>
              <a:rPr lang="es-419" sz="1800">
                <a:solidFill>
                  <a:schemeClr val="dk2"/>
                </a:solidFill>
              </a:rPr>
              <a:t> que son importantes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Además</a:t>
            </a:r>
            <a:r>
              <a:rPr lang="es-419" sz="1800">
                <a:solidFill>
                  <a:schemeClr val="dk2"/>
                </a:solidFill>
              </a:rPr>
              <a:t> supondremos que en el </a:t>
            </a:r>
            <a:r>
              <a:rPr lang="es-419" sz="1800">
                <a:solidFill>
                  <a:schemeClr val="dk2"/>
                </a:solidFill>
              </a:rPr>
              <a:t>polígono</a:t>
            </a:r>
            <a:r>
              <a:rPr lang="es-419" sz="1800">
                <a:solidFill>
                  <a:schemeClr val="dk2"/>
                </a:solidFill>
              </a:rPr>
              <a:t> </a:t>
            </a:r>
            <a:r>
              <a:rPr lang="es-419" sz="1800">
                <a:solidFill>
                  <a:schemeClr val="dk2"/>
                </a:solidFill>
              </a:rPr>
              <a:t>ningún</a:t>
            </a:r>
            <a:r>
              <a:rPr lang="es-419" sz="1800">
                <a:solidFill>
                  <a:schemeClr val="dk2"/>
                </a:solidFill>
              </a:rPr>
              <a:t> par de </a:t>
            </a:r>
            <a:r>
              <a:rPr lang="es-419" sz="1800">
                <a:solidFill>
                  <a:schemeClr val="dk2"/>
                </a:solidFill>
              </a:rPr>
              <a:t>vértices</a:t>
            </a:r>
            <a:r>
              <a:rPr lang="es-419" sz="1800">
                <a:solidFill>
                  <a:schemeClr val="dk2"/>
                </a:solidFill>
              </a:rPr>
              <a:t> reflex se pueden ver por medio de una </a:t>
            </a:r>
            <a:r>
              <a:rPr lang="es-419" sz="1800">
                <a:solidFill>
                  <a:schemeClr val="dk2"/>
                </a:solidFill>
              </a:rPr>
              <a:t>línea interna</a:t>
            </a:r>
            <a:r>
              <a:rPr lang="es-419" sz="1800">
                <a:solidFill>
                  <a:schemeClr val="dk2"/>
                </a:solidFill>
              </a:rPr>
              <a:t> horizontal o vertical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00" y="2550675"/>
            <a:ext cx="1971687" cy="24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2497175"/>
            <a:ext cx="31813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866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Observación</a:t>
            </a:r>
            <a:r>
              <a:rPr b="1" lang="es-419" sz="2800">
                <a:solidFill>
                  <a:schemeClr val="dk2"/>
                </a:solidFill>
              </a:rPr>
              <a:t> 1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628350"/>
            <a:ext cx="914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Relación</a:t>
            </a:r>
            <a:r>
              <a:rPr lang="es-419" sz="1600">
                <a:solidFill>
                  <a:schemeClr val="dk2"/>
                </a:solidFill>
              </a:rPr>
              <a:t> entre el </a:t>
            </a:r>
            <a:r>
              <a:rPr b="1" lang="es-419" sz="1600">
                <a:solidFill>
                  <a:schemeClr val="dk2"/>
                </a:solidFill>
              </a:rPr>
              <a:t>número</a:t>
            </a:r>
            <a:r>
              <a:rPr b="1" lang="es-419" sz="1600">
                <a:solidFill>
                  <a:schemeClr val="dk2"/>
                </a:solidFill>
              </a:rPr>
              <a:t> de </a:t>
            </a:r>
            <a:r>
              <a:rPr b="1" lang="es-419" sz="1600">
                <a:solidFill>
                  <a:schemeClr val="dk2"/>
                </a:solidFill>
              </a:rPr>
              <a:t>vértices</a:t>
            </a:r>
            <a:r>
              <a:rPr lang="es-419" sz="1600">
                <a:solidFill>
                  <a:schemeClr val="dk2"/>
                </a:solidFill>
              </a:rPr>
              <a:t> y la </a:t>
            </a:r>
            <a:r>
              <a:rPr b="1" lang="es-419" sz="1600">
                <a:solidFill>
                  <a:schemeClr val="dk2"/>
                </a:solidFill>
              </a:rPr>
              <a:t>cantidad de </a:t>
            </a:r>
            <a:r>
              <a:rPr b="1" lang="es-419" sz="1600">
                <a:solidFill>
                  <a:schemeClr val="dk2"/>
                </a:solidFill>
              </a:rPr>
              <a:t>vértices</a:t>
            </a:r>
            <a:r>
              <a:rPr b="1" lang="es-419" sz="1600">
                <a:solidFill>
                  <a:schemeClr val="dk2"/>
                </a:solidFill>
              </a:rPr>
              <a:t> reflex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Un</a:t>
            </a:r>
            <a:r>
              <a:rPr b="1" lang="es-419" sz="1600">
                <a:solidFill>
                  <a:schemeClr val="dk2"/>
                </a:solidFill>
              </a:rPr>
              <a:t> </a:t>
            </a:r>
            <a:r>
              <a:rPr b="1" lang="es-419" sz="1600">
                <a:solidFill>
                  <a:schemeClr val="dk2"/>
                </a:solidFill>
              </a:rPr>
              <a:t>vértice</a:t>
            </a:r>
            <a:r>
              <a:rPr b="1" lang="es-419" sz="1600">
                <a:solidFill>
                  <a:schemeClr val="dk2"/>
                </a:solidFill>
              </a:rPr>
              <a:t> es reflex</a:t>
            </a:r>
            <a:r>
              <a:rPr lang="es-419" sz="1600">
                <a:solidFill>
                  <a:schemeClr val="dk2"/>
                </a:solidFill>
              </a:rPr>
              <a:t> si el </a:t>
            </a:r>
            <a:r>
              <a:rPr b="1" lang="es-419" sz="1600">
                <a:solidFill>
                  <a:schemeClr val="dk2"/>
                </a:solidFill>
              </a:rPr>
              <a:t>ángulo</a:t>
            </a:r>
            <a:r>
              <a:rPr b="1" lang="es-419" sz="1600">
                <a:solidFill>
                  <a:schemeClr val="dk2"/>
                </a:solidFill>
              </a:rPr>
              <a:t> interno es &gt; 180 grados</a:t>
            </a:r>
            <a:r>
              <a:rPr lang="es-419" sz="1600">
                <a:solidFill>
                  <a:schemeClr val="dk2"/>
                </a:solidFill>
              </a:rPr>
              <a:t>, para </a:t>
            </a:r>
            <a:r>
              <a:rPr lang="es-419" sz="1600">
                <a:solidFill>
                  <a:schemeClr val="dk2"/>
                </a:solidFill>
              </a:rPr>
              <a:t>polígonos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rectilíneos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serán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ángulos</a:t>
            </a:r>
            <a:r>
              <a:rPr lang="es-419" sz="1600">
                <a:solidFill>
                  <a:schemeClr val="dk2"/>
                </a:solidFill>
              </a:rPr>
              <a:t> internos de 270 grados, notemos que un </a:t>
            </a:r>
            <a:r>
              <a:rPr lang="es-419" sz="1600">
                <a:solidFill>
                  <a:schemeClr val="dk2"/>
                </a:solidFill>
              </a:rPr>
              <a:t>vértice</a:t>
            </a:r>
            <a:r>
              <a:rPr lang="es-419" sz="1600">
                <a:solidFill>
                  <a:schemeClr val="dk2"/>
                </a:solidFill>
              </a:rPr>
              <a:t> convex </a:t>
            </a:r>
            <a:r>
              <a:rPr lang="es-419" sz="1600">
                <a:solidFill>
                  <a:schemeClr val="dk2"/>
                </a:solidFill>
              </a:rPr>
              <a:t>será</a:t>
            </a:r>
            <a:r>
              <a:rPr lang="es-419" sz="1600">
                <a:solidFill>
                  <a:schemeClr val="dk2"/>
                </a:solidFill>
              </a:rPr>
              <a:t> si el </a:t>
            </a:r>
            <a:r>
              <a:rPr lang="es-419" sz="1600">
                <a:solidFill>
                  <a:schemeClr val="dk2"/>
                </a:solidFill>
              </a:rPr>
              <a:t>ángulo</a:t>
            </a:r>
            <a:r>
              <a:rPr lang="es-419" sz="1600">
                <a:solidFill>
                  <a:schemeClr val="dk2"/>
                </a:solidFill>
              </a:rPr>
              <a:t> interno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es &lt; 180 grados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Un </a:t>
            </a:r>
            <a:r>
              <a:rPr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rectilíneo</a:t>
            </a:r>
            <a:r>
              <a:rPr lang="es-419" sz="1600">
                <a:solidFill>
                  <a:schemeClr val="dk2"/>
                </a:solidFill>
              </a:rPr>
              <a:t> de </a:t>
            </a:r>
            <a:r>
              <a:rPr b="1" lang="es-419" sz="1600">
                <a:solidFill>
                  <a:schemeClr val="dk2"/>
                </a:solidFill>
              </a:rPr>
              <a:t>n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vértices y con </a:t>
            </a:r>
            <a:r>
              <a:rPr b="1" lang="es-419" sz="1600">
                <a:solidFill>
                  <a:schemeClr val="dk2"/>
                </a:solidFill>
              </a:rPr>
              <a:t>r</a:t>
            </a:r>
            <a:r>
              <a:rPr lang="es-419" sz="1600">
                <a:solidFill>
                  <a:schemeClr val="dk2"/>
                </a:solidFill>
              </a:rPr>
              <a:t> vértices reflex cumple con la relación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2"/>
                </a:solidFill>
              </a:rPr>
              <a:t>n = 2r + 4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Por lo tanto la cota de ⌊n/4⌋ guardias la podemos ver en términos de vértices reflex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2"/>
                </a:solidFill>
              </a:rPr>
              <a:t>⌊n/4⌋</a:t>
            </a:r>
            <a:r>
              <a:rPr lang="es-419" sz="1600">
                <a:solidFill>
                  <a:schemeClr val="dk2"/>
                </a:solidFill>
              </a:rPr>
              <a:t> = ⌊(2r+4)/4⌋ = ⌊(r/2)+1⌋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= </a:t>
            </a:r>
            <a:r>
              <a:rPr b="1" lang="es-419" sz="1600">
                <a:solidFill>
                  <a:schemeClr val="dk2"/>
                </a:solidFill>
              </a:rPr>
              <a:t>⌊r/2⌋ + 1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2888850"/>
            <a:ext cx="2962025" cy="22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607" y="2798425"/>
            <a:ext cx="2645844" cy="20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6063200" y="4729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n = 12</a:t>
            </a:r>
            <a:r>
              <a:rPr lang="es-419" sz="1600">
                <a:solidFill>
                  <a:schemeClr val="dk2"/>
                </a:solidFill>
              </a:rPr>
              <a:t> = 2(4) + 4 = 2r + 4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312" y="3398853"/>
            <a:ext cx="923375" cy="16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21800" y="889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Observación 2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704550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Un </a:t>
            </a:r>
            <a:r>
              <a:rPr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</a:t>
            </a:r>
            <a:r>
              <a:rPr lang="es-419" sz="1600">
                <a:solidFill>
                  <a:schemeClr val="dk2"/>
                </a:solidFill>
              </a:rPr>
              <a:t>rectilíneo con </a:t>
            </a:r>
            <a:r>
              <a:rPr b="1" lang="es-419" sz="1600">
                <a:solidFill>
                  <a:schemeClr val="dk2"/>
                </a:solidFill>
              </a:rPr>
              <a:t>r vértices reflex</a:t>
            </a:r>
            <a:r>
              <a:rPr lang="es-419" sz="1600">
                <a:solidFill>
                  <a:schemeClr val="dk2"/>
                </a:solidFill>
              </a:rPr>
              <a:t> puede ser partido en dos piezas mediante un </a:t>
            </a:r>
            <a:r>
              <a:rPr b="1" lang="es-419" sz="1600">
                <a:solidFill>
                  <a:schemeClr val="dk2"/>
                </a:solidFill>
              </a:rPr>
              <a:t>corte</a:t>
            </a:r>
            <a:r>
              <a:rPr lang="es-419" sz="1600">
                <a:solidFill>
                  <a:schemeClr val="dk2"/>
                </a:solidFill>
              </a:rPr>
              <a:t> en alguno de sus vértices reflex, digamos v, extendiendo</a:t>
            </a:r>
            <a:r>
              <a:rPr lang="es-419" sz="1600">
                <a:solidFill>
                  <a:schemeClr val="dk2"/>
                </a:solidFill>
              </a:rPr>
              <a:t> la arista horizontal o vertical que </a:t>
            </a:r>
            <a:r>
              <a:rPr lang="es-419" sz="1600">
                <a:solidFill>
                  <a:schemeClr val="dk2"/>
                </a:solidFill>
              </a:rPr>
              <a:t>incide</a:t>
            </a:r>
            <a:r>
              <a:rPr lang="es-419" sz="1600">
                <a:solidFill>
                  <a:schemeClr val="dk2"/>
                </a:solidFill>
              </a:rPr>
              <a:t> en v hasta que toque el borde del </a:t>
            </a:r>
            <a:r>
              <a:rPr lang="es-419" sz="1600">
                <a:solidFill>
                  <a:schemeClr val="dk2"/>
                </a:solidFill>
              </a:rPr>
              <a:t>polígono (dependiendo de la arista extendida es un </a:t>
            </a:r>
            <a:r>
              <a:rPr b="1" lang="es-419" sz="1600">
                <a:solidFill>
                  <a:schemeClr val="dk2"/>
                </a:solidFill>
              </a:rPr>
              <a:t>corte vertical</a:t>
            </a:r>
            <a:r>
              <a:rPr lang="es-419" sz="1600">
                <a:solidFill>
                  <a:schemeClr val="dk2"/>
                </a:solidFill>
              </a:rPr>
              <a:t> o </a:t>
            </a:r>
            <a:r>
              <a:rPr b="1" lang="es-419" sz="1600">
                <a:solidFill>
                  <a:schemeClr val="dk2"/>
                </a:solidFill>
              </a:rPr>
              <a:t>corte horizontal</a:t>
            </a:r>
            <a:r>
              <a:rPr lang="es-419" sz="1600">
                <a:solidFill>
                  <a:schemeClr val="dk2"/>
                </a:solidFill>
              </a:rPr>
              <a:t>), causando que v ya no sea un vértice reflex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Si el </a:t>
            </a:r>
            <a:r>
              <a:rPr lang="es-419" sz="1600">
                <a:solidFill>
                  <a:schemeClr val="dk2"/>
                </a:solidFill>
              </a:rPr>
              <a:t>número</a:t>
            </a:r>
            <a:r>
              <a:rPr lang="es-419" sz="1600">
                <a:solidFill>
                  <a:schemeClr val="dk2"/>
                </a:solidFill>
              </a:rPr>
              <a:t> de </a:t>
            </a:r>
            <a:r>
              <a:rPr lang="es-419" sz="1600">
                <a:solidFill>
                  <a:schemeClr val="dk2"/>
                </a:solidFill>
              </a:rPr>
              <a:t>vértices</a:t>
            </a:r>
            <a:r>
              <a:rPr lang="es-419" sz="1600">
                <a:solidFill>
                  <a:schemeClr val="dk2"/>
                </a:solidFill>
              </a:rPr>
              <a:t> reflex en las nuevas piezas son </a:t>
            </a:r>
            <a:r>
              <a:rPr b="1" lang="es-419" sz="1600">
                <a:solidFill>
                  <a:schemeClr val="dk2"/>
                </a:solidFill>
              </a:rPr>
              <a:t>r1</a:t>
            </a:r>
            <a:r>
              <a:rPr lang="es-419" sz="1600">
                <a:solidFill>
                  <a:schemeClr val="dk2"/>
                </a:solidFill>
              </a:rPr>
              <a:t> y </a:t>
            </a:r>
            <a:r>
              <a:rPr b="1" lang="es-419" sz="1600">
                <a:solidFill>
                  <a:schemeClr val="dk2"/>
                </a:solidFill>
              </a:rPr>
              <a:t>r2</a:t>
            </a:r>
            <a:r>
              <a:rPr lang="es-419" sz="1600">
                <a:solidFill>
                  <a:schemeClr val="dk2"/>
                </a:solidFill>
              </a:rPr>
              <a:t>, respectivamente, entonces se cumple que </a:t>
            </a:r>
            <a:r>
              <a:rPr b="1" lang="es-419" sz="1600">
                <a:solidFill>
                  <a:schemeClr val="dk2"/>
                </a:solidFill>
              </a:rPr>
              <a:t>r = r1 + r2 + 1</a:t>
            </a:r>
            <a:r>
              <a:rPr lang="es-419" sz="1600">
                <a:solidFill>
                  <a:schemeClr val="dk2"/>
                </a:solidFill>
              </a:rPr>
              <a:t>, </a:t>
            </a:r>
            <a:r>
              <a:rPr lang="es-419" sz="1600">
                <a:solidFill>
                  <a:schemeClr val="dk2"/>
                </a:solidFill>
              </a:rPr>
              <a:t>además</a:t>
            </a:r>
            <a:r>
              <a:rPr lang="es-419" sz="1600">
                <a:solidFill>
                  <a:schemeClr val="dk2"/>
                </a:solidFill>
              </a:rPr>
              <a:t> si </a:t>
            </a:r>
            <a:r>
              <a:rPr b="1" lang="es-419" sz="1600">
                <a:solidFill>
                  <a:schemeClr val="dk2"/>
                </a:solidFill>
              </a:rPr>
              <a:t>r1</a:t>
            </a:r>
            <a:r>
              <a:rPr lang="es-419" sz="1600">
                <a:solidFill>
                  <a:schemeClr val="dk2"/>
                </a:solidFill>
              </a:rPr>
              <a:t> o </a:t>
            </a:r>
            <a:r>
              <a:rPr b="1" lang="es-419" sz="1600">
                <a:solidFill>
                  <a:schemeClr val="dk2"/>
                </a:solidFill>
              </a:rPr>
              <a:t>r2</a:t>
            </a:r>
            <a:r>
              <a:rPr lang="es-419" sz="1600">
                <a:solidFill>
                  <a:schemeClr val="dk2"/>
                </a:solidFill>
              </a:rPr>
              <a:t> (o ambos) es impar entonces podemos ver que se cumple </a:t>
            </a:r>
            <a:r>
              <a:rPr b="1" lang="es-419" sz="1600">
                <a:solidFill>
                  <a:schemeClr val="dk2"/>
                </a:solidFill>
              </a:rPr>
              <a:t>⌊r1/2⌋ + 1 + ⌊r2/2⌋ + 1</a:t>
            </a:r>
            <a:r>
              <a:rPr b="1" lang="es-419" sz="1600">
                <a:solidFill>
                  <a:schemeClr val="dk2"/>
                </a:solidFill>
              </a:rPr>
              <a:t> = ⌊r/2⌋ + 1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ya que si ambos fueran pares entonces el lado izquierdo </a:t>
            </a:r>
            <a:r>
              <a:rPr lang="es-419" sz="1600">
                <a:solidFill>
                  <a:schemeClr val="dk2"/>
                </a:solidFill>
              </a:rPr>
              <a:t>tendría</a:t>
            </a:r>
            <a:r>
              <a:rPr lang="es-419" sz="1600">
                <a:solidFill>
                  <a:schemeClr val="dk2"/>
                </a:solidFill>
              </a:rPr>
              <a:t> un “+ 1” extra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Por lo tanto aplicar recursivamente el </a:t>
            </a:r>
            <a:r>
              <a:rPr b="1" lang="es-419" sz="1600">
                <a:solidFill>
                  <a:schemeClr val="dk2"/>
                </a:solidFill>
              </a:rPr>
              <a:t>corte</a:t>
            </a:r>
            <a:r>
              <a:rPr lang="es-419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va a </a:t>
            </a:r>
            <a:r>
              <a:rPr lang="es-419" sz="1600">
                <a:solidFill>
                  <a:schemeClr val="dk2"/>
                </a:solidFill>
              </a:rPr>
              <a:t>respetar</a:t>
            </a:r>
            <a:r>
              <a:rPr lang="es-419" sz="1600">
                <a:solidFill>
                  <a:schemeClr val="dk2"/>
                </a:solidFill>
              </a:rPr>
              <a:t> la cantidad de guardias, si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procuramos que la cantidad de </a:t>
            </a:r>
            <a:r>
              <a:rPr lang="es-419" sz="1600">
                <a:solidFill>
                  <a:schemeClr val="dk2"/>
                </a:solidFill>
              </a:rPr>
              <a:t>vértices</a:t>
            </a:r>
            <a:r>
              <a:rPr lang="es-419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reflex en las partes creadas sea impar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27" y="3019275"/>
            <a:ext cx="1883200" cy="18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0" l="6208" r="0" t="5141"/>
          <a:stretch/>
        </p:blipFill>
        <p:spPr>
          <a:xfrm>
            <a:off x="6895200" y="3098100"/>
            <a:ext cx="2191550" cy="17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115800" y="4636200"/>
            <a:ext cx="30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⌊1/2⌋ </a:t>
            </a:r>
            <a:r>
              <a:rPr lang="es-419">
                <a:solidFill>
                  <a:schemeClr val="dk2"/>
                </a:solidFill>
              </a:rPr>
              <a:t>+ </a:t>
            </a:r>
            <a:r>
              <a:rPr lang="es-419">
                <a:solidFill>
                  <a:schemeClr val="dk2"/>
                </a:solidFill>
              </a:rPr>
              <a:t>1 + ⌊2/2⌋ + 1</a:t>
            </a:r>
            <a:r>
              <a:rPr lang="es-419">
                <a:solidFill>
                  <a:schemeClr val="dk2"/>
                </a:solidFill>
              </a:rPr>
              <a:t> = 3 = </a:t>
            </a:r>
            <a:r>
              <a:rPr lang="es-419">
                <a:solidFill>
                  <a:schemeClr val="dk2"/>
                </a:solidFill>
              </a:rPr>
              <a:t>⌊4/2⌋ + 1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0" y="866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Observación 3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0" y="704550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Un </a:t>
            </a:r>
            <a:r>
              <a:rPr b="1" lang="es-419" sz="1600">
                <a:solidFill>
                  <a:schemeClr val="dk2"/>
                </a:solidFill>
              </a:rPr>
              <a:t>corte impar</a:t>
            </a:r>
            <a:r>
              <a:rPr lang="es-419" sz="1600">
                <a:solidFill>
                  <a:schemeClr val="dk2"/>
                </a:solidFill>
              </a:rPr>
              <a:t> es un corte que deja al menos una de las dos piezas con una </a:t>
            </a:r>
            <a:r>
              <a:rPr b="1" lang="es-419" sz="1600">
                <a:solidFill>
                  <a:schemeClr val="dk2"/>
                </a:solidFill>
              </a:rPr>
              <a:t>cantidad impar de </a:t>
            </a:r>
            <a:r>
              <a:rPr b="1" lang="es-419" sz="1600">
                <a:solidFill>
                  <a:schemeClr val="dk2"/>
                </a:solidFill>
              </a:rPr>
              <a:t>vértices</a:t>
            </a:r>
            <a:r>
              <a:rPr b="1" lang="es-419" sz="1600">
                <a:solidFill>
                  <a:schemeClr val="dk2"/>
                </a:solidFill>
              </a:rPr>
              <a:t> reflex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Cada </a:t>
            </a:r>
            <a:r>
              <a:rPr b="1" lang="es-419" sz="1600">
                <a:solidFill>
                  <a:schemeClr val="dk2"/>
                </a:solidFill>
              </a:rPr>
              <a:t>polígono</a:t>
            </a:r>
            <a:r>
              <a:rPr b="1" lang="es-419" sz="1600">
                <a:solidFill>
                  <a:schemeClr val="dk2"/>
                </a:solidFill>
              </a:rPr>
              <a:t> </a:t>
            </a:r>
            <a:r>
              <a:rPr b="1" lang="es-419" sz="1600">
                <a:solidFill>
                  <a:schemeClr val="dk2"/>
                </a:solidFill>
              </a:rPr>
              <a:t>rectilíneo</a:t>
            </a:r>
            <a:r>
              <a:rPr b="1" lang="es-419" sz="1600">
                <a:solidFill>
                  <a:schemeClr val="dk2"/>
                </a:solidFill>
              </a:rPr>
              <a:t> en </a:t>
            </a:r>
            <a:r>
              <a:rPr b="1" lang="es-419" sz="1600">
                <a:solidFill>
                  <a:schemeClr val="dk2"/>
                </a:solidFill>
              </a:rPr>
              <a:t>posición</a:t>
            </a:r>
            <a:r>
              <a:rPr b="1" lang="es-419" sz="1600">
                <a:solidFill>
                  <a:schemeClr val="dk2"/>
                </a:solidFill>
              </a:rPr>
              <a:t> general</a:t>
            </a:r>
            <a:r>
              <a:rPr lang="es-419" sz="1600">
                <a:solidFill>
                  <a:schemeClr val="dk2"/>
                </a:solidFill>
              </a:rPr>
              <a:t> (</a:t>
            </a:r>
            <a:r>
              <a:rPr lang="es-419" sz="1600">
                <a:solidFill>
                  <a:schemeClr val="dk2"/>
                </a:solidFill>
              </a:rPr>
              <a:t>ningún</a:t>
            </a:r>
            <a:r>
              <a:rPr lang="es-419" sz="1600">
                <a:solidFill>
                  <a:schemeClr val="dk2"/>
                </a:solidFill>
              </a:rPr>
              <a:t> par de </a:t>
            </a:r>
            <a:r>
              <a:rPr lang="es-419" sz="1600">
                <a:solidFill>
                  <a:schemeClr val="dk2"/>
                </a:solidFill>
              </a:rPr>
              <a:t>vértices</a:t>
            </a:r>
            <a:r>
              <a:rPr lang="es-419" sz="1600">
                <a:solidFill>
                  <a:schemeClr val="dk2"/>
                </a:solidFill>
              </a:rPr>
              <a:t> reflex se pueden ver mediante una </a:t>
            </a:r>
            <a:r>
              <a:rPr lang="es-419" sz="1600">
                <a:solidFill>
                  <a:schemeClr val="dk2"/>
                </a:solidFill>
              </a:rPr>
              <a:t>línea</a:t>
            </a:r>
            <a:r>
              <a:rPr lang="es-419" sz="1600">
                <a:solidFill>
                  <a:schemeClr val="dk2"/>
                </a:solidFill>
              </a:rPr>
              <a:t> interna horizontal o vertical) tiene un </a:t>
            </a:r>
            <a:r>
              <a:rPr b="1" lang="es-419" sz="1600">
                <a:solidFill>
                  <a:schemeClr val="dk2"/>
                </a:solidFill>
              </a:rPr>
              <a:t>corte impar</a:t>
            </a:r>
            <a:endParaRPr b="1"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Esta </a:t>
            </a:r>
            <a:r>
              <a:rPr lang="es-419" sz="1600">
                <a:solidFill>
                  <a:schemeClr val="dk2"/>
                </a:solidFill>
              </a:rPr>
              <a:t>observación</a:t>
            </a:r>
            <a:r>
              <a:rPr lang="es-419" sz="1600">
                <a:solidFill>
                  <a:schemeClr val="dk2"/>
                </a:solidFill>
              </a:rPr>
              <a:t> no es trivial y ocupa mayor parte de la </a:t>
            </a:r>
            <a:r>
              <a:rPr lang="es-419" sz="1600">
                <a:solidFill>
                  <a:schemeClr val="dk2"/>
                </a:solidFill>
              </a:rPr>
              <a:t>demostración</a:t>
            </a:r>
            <a:r>
              <a:rPr lang="es-419" sz="1600">
                <a:solidFill>
                  <a:schemeClr val="dk2"/>
                </a:solidFill>
              </a:rPr>
              <a:t> de </a:t>
            </a:r>
            <a:r>
              <a:rPr lang="es-419" sz="1600">
                <a:solidFill>
                  <a:schemeClr val="dk2"/>
                </a:solidFill>
              </a:rPr>
              <a:t>O'Rourke (se usan gráficas de adyacencia de regiones), pero para el algoritmo solo usaremos un detalle de la demostración:</a:t>
            </a:r>
            <a:endParaRPr sz="1600">
              <a:solidFill>
                <a:schemeClr val="dk2"/>
              </a:solidFill>
            </a:endParaRPr>
          </a:p>
          <a:p>
            <a:pPr indent="0" lvl="0" marL="0" marR="509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Si un </a:t>
            </a:r>
            <a:r>
              <a:rPr b="1" lang="es-419" sz="1600">
                <a:solidFill>
                  <a:schemeClr val="dk2"/>
                </a:solidFill>
              </a:rPr>
              <a:t>polígono</a:t>
            </a:r>
            <a:r>
              <a:rPr lang="es-419" sz="1600">
                <a:solidFill>
                  <a:schemeClr val="dk2"/>
                </a:solidFill>
              </a:rPr>
              <a:t> no tiene un </a:t>
            </a:r>
            <a:r>
              <a:rPr b="1" lang="es-419" sz="1600">
                <a:solidFill>
                  <a:schemeClr val="dk2"/>
                </a:solidFill>
              </a:rPr>
              <a:t>corte horizontal impar</a:t>
            </a:r>
            <a:r>
              <a:rPr lang="es-419" sz="1600">
                <a:solidFill>
                  <a:schemeClr val="dk2"/>
                </a:solidFill>
              </a:rPr>
              <a:t> entonces debe tener un </a:t>
            </a:r>
            <a:r>
              <a:rPr b="1" lang="es-419" sz="1600">
                <a:solidFill>
                  <a:schemeClr val="dk2"/>
                </a:solidFill>
              </a:rPr>
              <a:t>corte vertical impar</a:t>
            </a:r>
            <a:r>
              <a:rPr lang="es-419" sz="1600">
                <a:solidFill>
                  <a:schemeClr val="dk2"/>
                </a:solidFill>
              </a:rPr>
              <a:t>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88" y="3046575"/>
            <a:ext cx="1470725" cy="18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423" y="3009614"/>
            <a:ext cx="2211932" cy="21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975" y="3046575"/>
            <a:ext cx="2299825" cy="17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